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60" r:id="rId5"/>
    <p:sldId id="261" r:id="rId6"/>
    <p:sldId id="259"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E77DA-A34B-4471-96E1-25AA377A7525}" v="11" dt="2023-09-26T16:46:34.1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4660"/>
  </p:normalViewPr>
  <p:slideViewPr>
    <p:cSldViewPr snapToGrid="0">
      <p:cViewPr varScale="1">
        <p:scale>
          <a:sx n="95" d="100"/>
          <a:sy n="95" d="100"/>
        </p:scale>
        <p:origin x="1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dace Webb" userId="d527c70964b35ca5" providerId="LiveId" clId="{A99E77DA-A34B-4471-96E1-25AA377A7525}"/>
    <pc:docChg chg="undo custSel addSld modSld">
      <pc:chgData name="Candace Webb" userId="d527c70964b35ca5" providerId="LiveId" clId="{A99E77DA-A34B-4471-96E1-25AA377A7525}" dt="2023-09-26T16:54:58.432" v="1112" actId="1076"/>
      <pc:docMkLst>
        <pc:docMk/>
      </pc:docMkLst>
      <pc:sldChg chg="modSp mod">
        <pc:chgData name="Candace Webb" userId="d527c70964b35ca5" providerId="LiveId" clId="{A99E77DA-A34B-4471-96E1-25AA377A7525}" dt="2023-09-26T16:54:58.432" v="1112" actId="1076"/>
        <pc:sldMkLst>
          <pc:docMk/>
          <pc:sldMk cId="630888203" sldId="260"/>
        </pc:sldMkLst>
        <pc:spChg chg="mod">
          <ac:chgData name="Candace Webb" userId="d527c70964b35ca5" providerId="LiveId" clId="{A99E77DA-A34B-4471-96E1-25AA377A7525}" dt="2023-09-26T16:54:32.168" v="1105" actId="1076"/>
          <ac:spMkLst>
            <pc:docMk/>
            <pc:sldMk cId="630888203" sldId="260"/>
            <ac:spMk id="4" creationId="{0D4DE638-B26B-DD78-102D-4D5FD4B70D93}"/>
          </ac:spMkLst>
        </pc:spChg>
        <pc:spChg chg="mod">
          <ac:chgData name="Candace Webb" userId="d527c70964b35ca5" providerId="LiveId" clId="{A99E77DA-A34B-4471-96E1-25AA377A7525}" dt="2023-09-26T16:54:51.406" v="1110" actId="1076"/>
          <ac:spMkLst>
            <pc:docMk/>
            <pc:sldMk cId="630888203" sldId="260"/>
            <ac:spMk id="5" creationId="{56ECD7A8-AB87-297E-38A3-07E95242AF9D}"/>
          </ac:spMkLst>
        </pc:spChg>
        <pc:spChg chg="mod">
          <ac:chgData name="Candace Webb" userId="d527c70964b35ca5" providerId="LiveId" clId="{A99E77DA-A34B-4471-96E1-25AA377A7525}" dt="2023-09-26T16:54:20.161" v="1100" actId="1076"/>
          <ac:spMkLst>
            <pc:docMk/>
            <pc:sldMk cId="630888203" sldId="260"/>
            <ac:spMk id="6" creationId="{24B568CE-C4FF-8DF0-06F3-682572DF4AFD}"/>
          </ac:spMkLst>
        </pc:spChg>
        <pc:spChg chg="mod">
          <ac:chgData name="Candace Webb" userId="d527c70964b35ca5" providerId="LiveId" clId="{A99E77DA-A34B-4471-96E1-25AA377A7525}" dt="2023-09-26T16:54:18.295" v="1099" actId="1076"/>
          <ac:spMkLst>
            <pc:docMk/>
            <pc:sldMk cId="630888203" sldId="260"/>
            <ac:spMk id="9" creationId="{E2098B3D-0B00-5F79-2A28-D3C1C6A9A9F8}"/>
          </ac:spMkLst>
        </pc:spChg>
        <pc:spChg chg="mod">
          <ac:chgData name="Candace Webb" userId="d527c70964b35ca5" providerId="LiveId" clId="{A99E77DA-A34B-4471-96E1-25AA377A7525}" dt="2023-09-26T16:54:23.575" v="1101" actId="1076"/>
          <ac:spMkLst>
            <pc:docMk/>
            <pc:sldMk cId="630888203" sldId="260"/>
            <ac:spMk id="10" creationId="{4748DBA9-6D30-6484-1822-A5E380DC24F3}"/>
          </ac:spMkLst>
        </pc:spChg>
        <pc:spChg chg="mod">
          <ac:chgData name="Candace Webb" userId="d527c70964b35ca5" providerId="LiveId" clId="{A99E77DA-A34B-4471-96E1-25AA377A7525}" dt="2023-09-26T16:54:47.815" v="1109" actId="1076"/>
          <ac:spMkLst>
            <pc:docMk/>
            <pc:sldMk cId="630888203" sldId="260"/>
            <ac:spMk id="11" creationId="{FCB6F28E-0C31-B012-44C5-5FBB5C0BE909}"/>
          </ac:spMkLst>
        </pc:spChg>
        <pc:graphicFrameChg chg="mod modGraphic">
          <ac:chgData name="Candace Webb" userId="d527c70964b35ca5" providerId="LiveId" clId="{A99E77DA-A34B-4471-96E1-25AA377A7525}" dt="2023-09-26T16:54:12.895" v="1098" actId="14100"/>
          <ac:graphicFrameMkLst>
            <pc:docMk/>
            <pc:sldMk cId="630888203" sldId="260"/>
            <ac:graphicFrameMk id="12" creationId="{49BD8FD6-6912-C637-8636-11E218EFC335}"/>
          </ac:graphicFrameMkLst>
        </pc:graphicFrameChg>
        <pc:cxnChg chg="mod">
          <ac:chgData name="Candace Webb" userId="d527c70964b35ca5" providerId="LiveId" clId="{A99E77DA-A34B-4471-96E1-25AA377A7525}" dt="2023-09-26T16:54:27.777" v="1103" actId="1076"/>
          <ac:cxnSpMkLst>
            <pc:docMk/>
            <pc:sldMk cId="630888203" sldId="260"/>
            <ac:cxnSpMk id="15" creationId="{E0684BA2-09F4-F7D6-5D3E-A32F78CED25F}"/>
          </ac:cxnSpMkLst>
        </pc:cxnChg>
        <pc:cxnChg chg="mod">
          <ac:chgData name="Candace Webb" userId="d527c70964b35ca5" providerId="LiveId" clId="{A99E77DA-A34B-4471-96E1-25AA377A7525}" dt="2023-09-26T16:54:58.432" v="1112" actId="1076"/>
          <ac:cxnSpMkLst>
            <pc:docMk/>
            <pc:sldMk cId="630888203" sldId="260"/>
            <ac:cxnSpMk id="16" creationId="{0EB509A0-0A99-2B04-9AB4-9769FE669925}"/>
          </ac:cxnSpMkLst>
        </pc:cxnChg>
        <pc:cxnChg chg="mod">
          <ac:chgData name="Candace Webb" userId="d527c70964b35ca5" providerId="LiveId" clId="{A99E77DA-A34B-4471-96E1-25AA377A7525}" dt="2023-09-26T16:54:30.176" v="1104" actId="1076"/>
          <ac:cxnSpMkLst>
            <pc:docMk/>
            <pc:sldMk cId="630888203" sldId="260"/>
            <ac:cxnSpMk id="17" creationId="{A5E6CA4A-4250-3883-E380-70390CF85E7B}"/>
          </ac:cxnSpMkLst>
        </pc:cxnChg>
        <pc:cxnChg chg="mod">
          <ac:chgData name="Candace Webb" userId="d527c70964b35ca5" providerId="LiveId" clId="{A99E77DA-A34B-4471-96E1-25AA377A7525}" dt="2023-09-26T16:54:25.803" v="1102" actId="1076"/>
          <ac:cxnSpMkLst>
            <pc:docMk/>
            <pc:sldMk cId="630888203" sldId="260"/>
            <ac:cxnSpMk id="18" creationId="{F2B2EE9E-41A2-9254-47A8-EFB47260F457}"/>
          </ac:cxnSpMkLst>
        </pc:cxnChg>
      </pc:sldChg>
      <pc:sldChg chg="modSp mod">
        <pc:chgData name="Candace Webb" userId="d527c70964b35ca5" providerId="LiveId" clId="{A99E77DA-A34B-4471-96E1-25AA377A7525}" dt="2023-09-26T16:42:47.625" v="437" actId="122"/>
        <pc:sldMkLst>
          <pc:docMk/>
          <pc:sldMk cId="448970469" sldId="262"/>
        </pc:sldMkLst>
        <pc:spChg chg="mod">
          <ac:chgData name="Candace Webb" userId="d527c70964b35ca5" providerId="LiveId" clId="{A99E77DA-A34B-4471-96E1-25AA377A7525}" dt="2023-09-26T16:42:47.625" v="437" actId="122"/>
          <ac:spMkLst>
            <pc:docMk/>
            <pc:sldMk cId="448970469" sldId="262"/>
            <ac:spMk id="2" creationId="{6D4DA67C-37B0-5BA0-6D94-EE1E9F8AC3B6}"/>
          </ac:spMkLst>
        </pc:spChg>
        <pc:graphicFrameChg chg="mod modGraphic">
          <ac:chgData name="Candace Webb" userId="d527c70964b35ca5" providerId="LiveId" clId="{A99E77DA-A34B-4471-96E1-25AA377A7525}" dt="2023-09-26T16:42:13.414" v="377" actId="20577"/>
          <ac:graphicFrameMkLst>
            <pc:docMk/>
            <pc:sldMk cId="448970469" sldId="262"/>
            <ac:graphicFrameMk id="6" creationId="{765BE43B-EB50-3D3C-E7E6-012F1E6A004B}"/>
          </ac:graphicFrameMkLst>
        </pc:graphicFrameChg>
      </pc:sldChg>
      <pc:sldChg chg="addSp delSp modSp add mod">
        <pc:chgData name="Candace Webb" userId="d527c70964b35ca5" providerId="LiveId" clId="{A99E77DA-A34B-4471-96E1-25AA377A7525}" dt="2023-09-26T16:49:39.813" v="1051" actId="20577"/>
        <pc:sldMkLst>
          <pc:docMk/>
          <pc:sldMk cId="348442716" sldId="263"/>
        </pc:sldMkLst>
        <pc:spChg chg="mod">
          <ac:chgData name="Candace Webb" userId="d527c70964b35ca5" providerId="LiveId" clId="{A99E77DA-A34B-4471-96E1-25AA377A7525}" dt="2023-09-26T16:43:05.594" v="456" actId="20577"/>
          <ac:spMkLst>
            <pc:docMk/>
            <pc:sldMk cId="348442716" sldId="263"/>
            <ac:spMk id="2" creationId="{6D4DA67C-37B0-5BA0-6D94-EE1E9F8AC3B6}"/>
          </ac:spMkLst>
        </pc:spChg>
        <pc:graphicFrameChg chg="add del">
          <ac:chgData name="Candace Webb" userId="d527c70964b35ca5" providerId="LiveId" clId="{A99E77DA-A34B-4471-96E1-25AA377A7525}" dt="2023-09-26T16:44:49.562" v="584" actId="3680"/>
          <ac:graphicFrameMkLst>
            <pc:docMk/>
            <pc:sldMk cId="348442716" sldId="263"/>
            <ac:graphicFrameMk id="3" creationId="{45DF8DB4-E6EC-971A-2FE6-256723504171}"/>
          </ac:graphicFrameMkLst>
        </pc:graphicFrameChg>
        <pc:graphicFrameChg chg="add mod modGraphic">
          <ac:chgData name="Candace Webb" userId="d527c70964b35ca5" providerId="LiveId" clId="{A99E77DA-A34B-4471-96E1-25AA377A7525}" dt="2023-09-26T16:49:39.813" v="1051" actId="20577"/>
          <ac:graphicFrameMkLst>
            <pc:docMk/>
            <pc:sldMk cId="348442716" sldId="263"/>
            <ac:graphicFrameMk id="5" creationId="{1201D547-909C-5EDF-3F1C-264F546D6DB3}"/>
          </ac:graphicFrameMkLst>
        </pc:graphicFrameChg>
        <pc:graphicFrameChg chg="del modGraphic">
          <ac:chgData name="Candace Webb" userId="d527c70964b35ca5" providerId="LiveId" clId="{A99E77DA-A34B-4471-96E1-25AA377A7525}" dt="2023-09-26T16:44:28.291" v="582" actId="478"/>
          <ac:graphicFrameMkLst>
            <pc:docMk/>
            <pc:sldMk cId="348442716" sldId="263"/>
            <ac:graphicFrameMk id="6" creationId="{765BE43B-EB50-3D3C-E7E6-012F1E6A004B}"/>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F5F8F4-B42E-4E87-BC81-0AB2AB3B58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9EBF86D-7A9F-4563-B17C-D8920CA9BB1F}">
      <dgm:prSet/>
      <dgm:spPr/>
      <dgm:t>
        <a:bodyPr/>
        <a:lstStyle/>
        <a:p>
          <a:r>
            <a:rPr lang="en-US"/>
            <a:t>Contracting</a:t>
          </a:r>
        </a:p>
      </dgm:t>
    </dgm:pt>
    <dgm:pt modelId="{FAF5E936-9932-446A-8344-0CD70D913E34}" type="parTrans" cxnId="{77B1170E-33AA-4BDE-9CCF-252CF79DB4D6}">
      <dgm:prSet/>
      <dgm:spPr/>
      <dgm:t>
        <a:bodyPr/>
        <a:lstStyle/>
        <a:p>
          <a:endParaRPr lang="en-US"/>
        </a:p>
      </dgm:t>
    </dgm:pt>
    <dgm:pt modelId="{08764C69-510F-4378-AFE1-3E07C4E83F73}" type="sibTrans" cxnId="{77B1170E-33AA-4BDE-9CCF-252CF79DB4D6}">
      <dgm:prSet/>
      <dgm:spPr/>
      <dgm:t>
        <a:bodyPr/>
        <a:lstStyle/>
        <a:p>
          <a:endParaRPr lang="en-US"/>
        </a:p>
      </dgm:t>
    </dgm:pt>
    <dgm:pt modelId="{825A8920-82CA-4C81-8F38-20A4E88DDAB3}">
      <dgm:prSet/>
      <dgm:spPr>
        <a:solidFill>
          <a:schemeClr val="accent2">
            <a:lumMod val="40000"/>
            <a:lumOff val="60000"/>
            <a:alpha val="90000"/>
          </a:schemeClr>
        </a:solidFill>
      </dgm:spPr>
      <dgm:t>
        <a:bodyPr/>
        <a:lstStyle/>
        <a:p>
          <a:r>
            <a:rPr lang="en-US" b="1" dirty="0"/>
            <a:t>Contracting</a:t>
          </a:r>
          <a:r>
            <a:rPr lang="en-US" dirty="0"/>
            <a:t> – the process of establishing a legally binding relationship with an insurance company.  This process involves agreeing to follow certain guidelines and accept certain reimbursement rates.</a:t>
          </a:r>
        </a:p>
      </dgm:t>
    </dgm:pt>
    <dgm:pt modelId="{95CEB4D9-5A05-49C1-9C5A-42B6D75C2A7B}" type="parTrans" cxnId="{9D079C24-A605-4E8A-AD2C-A2C378BD25BC}">
      <dgm:prSet/>
      <dgm:spPr/>
      <dgm:t>
        <a:bodyPr/>
        <a:lstStyle/>
        <a:p>
          <a:endParaRPr lang="en-US"/>
        </a:p>
      </dgm:t>
    </dgm:pt>
    <dgm:pt modelId="{AA08A697-99B9-4A4D-933B-F9CDBD94B60D}" type="sibTrans" cxnId="{9D079C24-A605-4E8A-AD2C-A2C378BD25BC}">
      <dgm:prSet/>
      <dgm:spPr/>
      <dgm:t>
        <a:bodyPr/>
        <a:lstStyle/>
        <a:p>
          <a:endParaRPr lang="en-US"/>
        </a:p>
      </dgm:t>
    </dgm:pt>
    <dgm:pt modelId="{7E8A5B9B-1A21-401A-96E1-65E39216CC07}">
      <dgm:prSet/>
      <dgm:spPr/>
      <dgm:t>
        <a:bodyPr/>
        <a:lstStyle/>
        <a:p>
          <a:r>
            <a:rPr lang="en-US"/>
            <a:t>Credentialing</a:t>
          </a:r>
        </a:p>
      </dgm:t>
    </dgm:pt>
    <dgm:pt modelId="{22F4A0D7-567B-4F10-BE99-BBA3BE08EEF0}" type="parTrans" cxnId="{8745267A-AB97-4C45-9828-054608FB9317}">
      <dgm:prSet/>
      <dgm:spPr/>
      <dgm:t>
        <a:bodyPr/>
        <a:lstStyle/>
        <a:p>
          <a:endParaRPr lang="en-US"/>
        </a:p>
      </dgm:t>
    </dgm:pt>
    <dgm:pt modelId="{9CA96013-2D9C-4EB6-9214-C08E280971C6}" type="sibTrans" cxnId="{8745267A-AB97-4C45-9828-054608FB9317}">
      <dgm:prSet/>
      <dgm:spPr/>
      <dgm:t>
        <a:bodyPr/>
        <a:lstStyle/>
        <a:p>
          <a:endParaRPr lang="en-US"/>
        </a:p>
      </dgm:t>
    </dgm:pt>
    <dgm:pt modelId="{1EC29FD6-9B14-4F26-A393-782CD685E7E5}">
      <dgm:prSet/>
      <dgm:spPr>
        <a:solidFill>
          <a:schemeClr val="accent2">
            <a:lumMod val="40000"/>
            <a:lumOff val="60000"/>
            <a:alpha val="90000"/>
          </a:schemeClr>
        </a:solidFill>
      </dgm:spPr>
      <dgm:t>
        <a:bodyPr/>
        <a:lstStyle/>
        <a:p>
          <a:r>
            <a:rPr lang="en-US" b="1" dirty="0"/>
            <a:t>Credentialing</a:t>
          </a:r>
          <a:r>
            <a:rPr lang="en-US" dirty="0"/>
            <a:t> – the process where insurance companies verify a provider is who they say they are and have the appropriate clinical qualifications to render services.  </a:t>
          </a:r>
        </a:p>
      </dgm:t>
    </dgm:pt>
    <dgm:pt modelId="{B8E93F17-FD53-40BA-A46D-369FD30305EA}" type="parTrans" cxnId="{4EC3A509-2944-4B89-876D-29520DF6EF9E}">
      <dgm:prSet/>
      <dgm:spPr/>
      <dgm:t>
        <a:bodyPr/>
        <a:lstStyle/>
        <a:p>
          <a:endParaRPr lang="en-US"/>
        </a:p>
      </dgm:t>
    </dgm:pt>
    <dgm:pt modelId="{F27F743E-04D5-40B9-B424-5B5D36E864BE}" type="sibTrans" cxnId="{4EC3A509-2944-4B89-876D-29520DF6EF9E}">
      <dgm:prSet/>
      <dgm:spPr/>
      <dgm:t>
        <a:bodyPr/>
        <a:lstStyle/>
        <a:p>
          <a:endParaRPr lang="en-US"/>
        </a:p>
      </dgm:t>
    </dgm:pt>
    <dgm:pt modelId="{DC1EE575-26AD-4ACD-B956-5984996C578B}">
      <dgm:prSet/>
      <dgm:spPr/>
      <dgm:t>
        <a:bodyPr/>
        <a:lstStyle/>
        <a:p>
          <a:r>
            <a:rPr lang="en-US" dirty="0"/>
            <a:t>Variations</a:t>
          </a:r>
        </a:p>
      </dgm:t>
    </dgm:pt>
    <dgm:pt modelId="{46087A7F-BF5C-4124-A5FA-5C5761C58AC8}" type="parTrans" cxnId="{1A413561-95C6-4FF8-BCA3-BFDB658C6046}">
      <dgm:prSet/>
      <dgm:spPr/>
      <dgm:t>
        <a:bodyPr/>
        <a:lstStyle/>
        <a:p>
          <a:endParaRPr lang="en-US"/>
        </a:p>
      </dgm:t>
    </dgm:pt>
    <dgm:pt modelId="{C613BF5A-7710-4B1B-92B1-9F77718A6C4A}" type="sibTrans" cxnId="{1A413561-95C6-4FF8-BCA3-BFDB658C6046}">
      <dgm:prSet/>
      <dgm:spPr/>
      <dgm:t>
        <a:bodyPr/>
        <a:lstStyle/>
        <a:p>
          <a:endParaRPr lang="en-US"/>
        </a:p>
      </dgm:t>
    </dgm:pt>
    <dgm:pt modelId="{62565B09-BAAD-4AA9-8EA7-7128083D3B8C}">
      <dgm:prSet/>
      <dgm:spPr>
        <a:solidFill>
          <a:schemeClr val="accent2">
            <a:lumMod val="40000"/>
            <a:lumOff val="60000"/>
            <a:alpha val="90000"/>
          </a:schemeClr>
        </a:solidFill>
      </dgm:spPr>
      <dgm:t>
        <a:bodyPr/>
        <a:lstStyle/>
        <a:p>
          <a:r>
            <a:rPr lang="en-US"/>
            <a:t>Depending on the payor, these processes often happen in tandem.  Sometimes, payors do contracting first and then credentialing, or vice versa.</a:t>
          </a:r>
        </a:p>
      </dgm:t>
    </dgm:pt>
    <dgm:pt modelId="{0FFCB43F-EA69-4B27-B419-87539F63ABE1}" type="parTrans" cxnId="{0774B4E1-4BF2-46C4-9911-FDC123C151B6}">
      <dgm:prSet/>
      <dgm:spPr/>
      <dgm:t>
        <a:bodyPr/>
        <a:lstStyle/>
        <a:p>
          <a:endParaRPr lang="en-US"/>
        </a:p>
      </dgm:t>
    </dgm:pt>
    <dgm:pt modelId="{1BC0F905-DD86-4040-B2C4-6957D9C5EF55}" type="sibTrans" cxnId="{0774B4E1-4BF2-46C4-9911-FDC123C151B6}">
      <dgm:prSet/>
      <dgm:spPr/>
      <dgm:t>
        <a:bodyPr/>
        <a:lstStyle/>
        <a:p>
          <a:endParaRPr lang="en-US"/>
        </a:p>
      </dgm:t>
    </dgm:pt>
    <dgm:pt modelId="{E740BE81-DB1D-4AA1-A927-3F27689A1AEF}" type="pres">
      <dgm:prSet presAssocID="{02F5F8F4-B42E-4E87-BC81-0AB2AB3B583C}" presName="Name0" presStyleCnt="0">
        <dgm:presLayoutVars>
          <dgm:dir/>
          <dgm:animLvl val="lvl"/>
          <dgm:resizeHandles val="exact"/>
        </dgm:presLayoutVars>
      </dgm:prSet>
      <dgm:spPr/>
    </dgm:pt>
    <dgm:pt modelId="{98FF4434-9C61-4995-A325-DBD32014FC43}" type="pres">
      <dgm:prSet presAssocID="{29EBF86D-7A9F-4563-B17C-D8920CA9BB1F}" presName="composite" presStyleCnt="0"/>
      <dgm:spPr/>
    </dgm:pt>
    <dgm:pt modelId="{A0D400CF-8A48-4E5E-B5EC-F8A8856FC9B3}" type="pres">
      <dgm:prSet presAssocID="{29EBF86D-7A9F-4563-B17C-D8920CA9BB1F}" presName="parTx" presStyleLbl="alignNode1" presStyleIdx="0" presStyleCnt="3">
        <dgm:presLayoutVars>
          <dgm:chMax val="0"/>
          <dgm:chPref val="0"/>
          <dgm:bulletEnabled val="1"/>
        </dgm:presLayoutVars>
      </dgm:prSet>
      <dgm:spPr/>
    </dgm:pt>
    <dgm:pt modelId="{BEFBD865-C41C-4002-BBEB-1242F070F0C7}" type="pres">
      <dgm:prSet presAssocID="{29EBF86D-7A9F-4563-B17C-D8920CA9BB1F}" presName="desTx" presStyleLbl="alignAccFollowNode1" presStyleIdx="0" presStyleCnt="3">
        <dgm:presLayoutVars>
          <dgm:bulletEnabled val="1"/>
        </dgm:presLayoutVars>
      </dgm:prSet>
      <dgm:spPr/>
    </dgm:pt>
    <dgm:pt modelId="{B2C16D0E-E24C-4921-B6E5-E61D4412D00D}" type="pres">
      <dgm:prSet presAssocID="{08764C69-510F-4378-AFE1-3E07C4E83F73}" presName="space" presStyleCnt="0"/>
      <dgm:spPr/>
    </dgm:pt>
    <dgm:pt modelId="{4A05DBB0-4F66-4856-BAB1-51C8F92DFF73}" type="pres">
      <dgm:prSet presAssocID="{7E8A5B9B-1A21-401A-96E1-65E39216CC07}" presName="composite" presStyleCnt="0"/>
      <dgm:spPr/>
    </dgm:pt>
    <dgm:pt modelId="{7035FEB7-53C6-491E-9262-9787D11D33B1}" type="pres">
      <dgm:prSet presAssocID="{7E8A5B9B-1A21-401A-96E1-65E39216CC07}" presName="parTx" presStyleLbl="alignNode1" presStyleIdx="1" presStyleCnt="3">
        <dgm:presLayoutVars>
          <dgm:chMax val="0"/>
          <dgm:chPref val="0"/>
          <dgm:bulletEnabled val="1"/>
        </dgm:presLayoutVars>
      </dgm:prSet>
      <dgm:spPr/>
    </dgm:pt>
    <dgm:pt modelId="{4415B48A-BCAC-4340-AE7B-3FDA7E126201}" type="pres">
      <dgm:prSet presAssocID="{7E8A5B9B-1A21-401A-96E1-65E39216CC07}" presName="desTx" presStyleLbl="alignAccFollowNode1" presStyleIdx="1" presStyleCnt="3">
        <dgm:presLayoutVars>
          <dgm:bulletEnabled val="1"/>
        </dgm:presLayoutVars>
      </dgm:prSet>
      <dgm:spPr/>
    </dgm:pt>
    <dgm:pt modelId="{5147A181-275C-4824-8CF8-B32A6C2FCB52}" type="pres">
      <dgm:prSet presAssocID="{9CA96013-2D9C-4EB6-9214-C08E280971C6}" presName="space" presStyleCnt="0"/>
      <dgm:spPr/>
    </dgm:pt>
    <dgm:pt modelId="{C976CB44-9DF4-47B2-89E9-201204724CE6}" type="pres">
      <dgm:prSet presAssocID="{DC1EE575-26AD-4ACD-B956-5984996C578B}" presName="composite" presStyleCnt="0"/>
      <dgm:spPr/>
    </dgm:pt>
    <dgm:pt modelId="{4721351A-1A0F-43A0-A56E-E5DC29D6D45A}" type="pres">
      <dgm:prSet presAssocID="{DC1EE575-26AD-4ACD-B956-5984996C578B}" presName="parTx" presStyleLbl="alignNode1" presStyleIdx="2" presStyleCnt="3">
        <dgm:presLayoutVars>
          <dgm:chMax val="0"/>
          <dgm:chPref val="0"/>
          <dgm:bulletEnabled val="1"/>
        </dgm:presLayoutVars>
      </dgm:prSet>
      <dgm:spPr/>
    </dgm:pt>
    <dgm:pt modelId="{F9BE9211-7C15-49ED-B812-15F52B8799C1}" type="pres">
      <dgm:prSet presAssocID="{DC1EE575-26AD-4ACD-B956-5984996C578B}" presName="desTx" presStyleLbl="alignAccFollowNode1" presStyleIdx="2" presStyleCnt="3">
        <dgm:presLayoutVars>
          <dgm:bulletEnabled val="1"/>
        </dgm:presLayoutVars>
      </dgm:prSet>
      <dgm:spPr/>
    </dgm:pt>
  </dgm:ptLst>
  <dgm:cxnLst>
    <dgm:cxn modelId="{4EC3A509-2944-4B89-876D-29520DF6EF9E}" srcId="{7E8A5B9B-1A21-401A-96E1-65E39216CC07}" destId="{1EC29FD6-9B14-4F26-A393-782CD685E7E5}" srcOrd="0" destOrd="0" parTransId="{B8E93F17-FD53-40BA-A46D-369FD30305EA}" sibTransId="{F27F743E-04D5-40B9-B424-5B5D36E864BE}"/>
    <dgm:cxn modelId="{77B1170E-33AA-4BDE-9CCF-252CF79DB4D6}" srcId="{02F5F8F4-B42E-4E87-BC81-0AB2AB3B583C}" destId="{29EBF86D-7A9F-4563-B17C-D8920CA9BB1F}" srcOrd="0" destOrd="0" parTransId="{FAF5E936-9932-446A-8344-0CD70D913E34}" sibTransId="{08764C69-510F-4378-AFE1-3E07C4E83F73}"/>
    <dgm:cxn modelId="{1D841118-E424-41F3-B262-F5807F926AFC}" type="presOf" srcId="{7E8A5B9B-1A21-401A-96E1-65E39216CC07}" destId="{7035FEB7-53C6-491E-9262-9787D11D33B1}" srcOrd="0" destOrd="0" presId="urn:microsoft.com/office/officeart/2005/8/layout/hList1"/>
    <dgm:cxn modelId="{9D079C24-A605-4E8A-AD2C-A2C378BD25BC}" srcId="{29EBF86D-7A9F-4563-B17C-D8920CA9BB1F}" destId="{825A8920-82CA-4C81-8F38-20A4E88DDAB3}" srcOrd="0" destOrd="0" parTransId="{95CEB4D9-5A05-49C1-9C5A-42B6D75C2A7B}" sibTransId="{AA08A697-99B9-4A4D-933B-F9CDBD94B60D}"/>
    <dgm:cxn modelId="{2A8B2326-76DC-4D4E-ACE6-E6023E82C1A6}" type="presOf" srcId="{825A8920-82CA-4C81-8F38-20A4E88DDAB3}" destId="{BEFBD865-C41C-4002-BBEB-1242F070F0C7}" srcOrd="0" destOrd="0" presId="urn:microsoft.com/office/officeart/2005/8/layout/hList1"/>
    <dgm:cxn modelId="{1A413561-95C6-4FF8-BCA3-BFDB658C6046}" srcId="{02F5F8F4-B42E-4E87-BC81-0AB2AB3B583C}" destId="{DC1EE575-26AD-4ACD-B956-5984996C578B}" srcOrd="2" destOrd="0" parTransId="{46087A7F-BF5C-4124-A5FA-5C5761C58AC8}" sibTransId="{C613BF5A-7710-4B1B-92B1-9F77718A6C4A}"/>
    <dgm:cxn modelId="{1C78CD68-5E8E-4226-8441-C6B82DB69BB4}" type="presOf" srcId="{02F5F8F4-B42E-4E87-BC81-0AB2AB3B583C}" destId="{E740BE81-DB1D-4AA1-A927-3F27689A1AEF}" srcOrd="0" destOrd="0" presId="urn:microsoft.com/office/officeart/2005/8/layout/hList1"/>
    <dgm:cxn modelId="{5C142557-ADCC-486C-BDAF-DB9B0AD93D5E}" type="presOf" srcId="{1EC29FD6-9B14-4F26-A393-782CD685E7E5}" destId="{4415B48A-BCAC-4340-AE7B-3FDA7E126201}" srcOrd="0" destOrd="0" presId="urn:microsoft.com/office/officeart/2005/8/layout/hList1"/>
    <dgm:cxn modelId="{8745267A-AB97-4C45-9828-054608FB9317}" srcId="{02F5F8F4-B42E-4E87-BC81-0AB2AB3B583C}" destId="{7E8A5B9B-1A21-401A-96E1-65E39216CC07}" srcOrd="1" destOrd="0" parTransId="{22F4A0D7-567B-4F10-BE99-BBA3BE08EEF0}" sibTransId="{9CA96013-2D9C-4EB6-9214-C08E280971C6}"/>
    <dgm:cxn modelId="{A866A5A9-C2CB-4470-AD85-B34AB2DF3F60}" type="presOf" srcId="{62565B09-BAAD-4AA9-8EA7-7128083D3B8C}" destId="{F9BE9211-7C15-49ED-B812-15F52B8799C1}" srcOrd="0" destOrd="0" presId="urn:microsoft.com/office/officeart/2005/8/layout/hList1"/>
    <dgm:cxn modelId="{27CE19D5-05BD-48C3-87FB-117188F7FFF3}" type="presOf" srcId="{29EBF86D-7A9F-4563-B17C-D8920CA9BB1F}" destId="{A0D400CF-8A48-4E5E-B5EC-F8A8856FC9B3}" srcOrd="0" destOrd="0" presId="urn:microsoft.com/office/officeart/2005/8/layout/hList1"/>
    <dgm:cxn modelId="{0774B4E1-4BF2-46C4-9911-FDC123C151B6}" srcId="{DC1EE575-26AD-4ACD-B956-5984996C578B}" destId="{62565B09-BAAD-4AA9-8EA7-7128083D3B8C}" srcOrd="0" destOrd="0" parTransId="{0FFCB43F-EA69-4B27-B419-87539F63ABE1}" sibTransId="{1BC0F905-DD86-4040-B2C4-6957D9C5EF55}"/>
    <dgm:cxn modelId="{2CAB28FF-7A4E-4287-A63F-A1C766594D42}" type="presOf" srcId="{DC1EE575-26AD-4ACD-B956-5984996C578B}" destId="{4721351A-1A0F-43A0-A56E-E5DC29D6D45A}" srcOrd="0" destOrd="0" presId="urn:microsoft.com/office/officeart/2005/8/layout/hList1"/>
    <dgm:cxn modelId="{F1A468A0-A61E-4985-85F8-59945DB01CC3}" type="presParOf" srcId="{E740BE81-DB1D-4AA1-A927-3F27689A1AEF}" destId="{98FF4434-9C61-4995-A325-DBD32014FC43}" srcOrd="0" destOrd="0" presId="urn:microsoft.com/office/officeart/2005/8/layout/hList1"/>
    <dgm:cxn modelId="{58AB8BAD-CEE9-41DC-B019-1206FCAC6549}" type="presParOf" srcId="{98FF4434-9C61-4995-A325-DBD32014FC43}" destId="{A0D400CF-8A48-4E5E-B5EC-F8A8856FC9B3}" srcOrd="0" destOrd="0" presId="urn:microsoft.com/office/officeart/2005/8/layout/hList1"/>
    <dgm:cxn modelId="{8D214BF1-6AB2-40A4-AF19-99ED54B92621}" type="presParOf" srcId="{98FF4434-9C61-4995-A325-DBD32014FC43}" destId="{BEFBD865-C41C-4002-BBEB-1242F070F0C7}" srcOrd="1" destOrd="0" presId="urn:microsoft.com/office/officeart/2005/8/layout/hList1"/>
    <dgm:cxn modelId="{C388EDD1-E940-42CF-B229-D48E8F809F42}" type="presParOf" srcId="{E740BE81-DB1D-4AA1-A927-3F27689A1AEF}" destId="{B2C16D0E-E24C-4921-B6E5-E61D4412D00D}" srcOrd="1" destOrd="0" presId="urn:microsoft.com/office/officeart/2005/8/layout/hList1"/>
    <dgm:cxn modelId="{C2494C94-E958-4D88-88E5-3A6D3E3A959B}" type="presParOf" srcId="{E740BE81-DB1D-4AA1-A927-3F27689A1AEF}" destId="{4A05DBB0-4F66-4856-BAB1-51C8F92DFF73}" srcOrd="2" destOrd="0" presId="urn:microsoft.com/office/officeart/2005/8/layout/hList1"/>
    <dgm:cxn modelId="{926BDBFB-D3BE-47CE-87AE-29D0C77B5043}" type="presParOf" srcId="{4A05DBB0-4F66-4856-BAB1-51C8F92DFF73}" destId="{7035FEB7-53C6-491E-9262-9787D11D33B1}" srcOrd="0" destOrd="0" presId="urn:microsoft.com/office/officeart/2005/8/layout/hList1"/>
    <dgm:cxn modelId="{9AE11DDC-85C1-4DD0-BE33-74E11973C989}" type="presParOf" srcId="{4A05DBB0-4F66-4856-BAB1-51C8F92DFF73}" destId="{4415B48A-BCAC-4340-AE7B-3FDA7E126201}" srcOrd="1" destOrd="0" presId="urn:microsoft.com/office/officeart/2005/8/layout/hList1"/>
    <dgm:cxn modelId="{F6D3AACD-F5CD-415C-A197-4AD77230DBF6}" type="presParOf" srcId="{E740BE81-DB1D-4AA1-A927-3F27689A1AEF}" destId="{5147A181-275C-4824-8CF8-B32A6C2FCB52}" srcOrd="3" destOrd="0" presId="urn:microsoft.com/office/officeart/2005/8/layout/hList1"/>
    <dgm:cxn modelId="{7F7D280D-C5A7-458B-9978-4A4A65405B46}" type="presParOf" srcId="{E740BE81-DB1D-4AA1-A927-3F27689A1AEF}" destId="{C976CB44-9DF4-47B2-89E9-201204724CE6}" srcOrd="4" destOrd="0" presId="urn:microsoft.com/office/officeart/2005/8/layout/hList1"/>
    <dgm:cxn modelId="{0C1548E2-6F0A-4F1A-812D-6447DD43975C}" type="presParOf" srcId="{C976CB44-9DF4-47B2-89E9-201204724CE6}" destId="{4721351A-1A0F-43A0-A56E-E5DC29D6D45A}" srcOrd="0" destOrd="0" presId="urn:microsoft.com/office/officeart/2005/8/layout/hList1"/>
    <dgm:cxn modelId="{97BCD0D3-EC3A-4EFF-8C46-4268D76B83A2}" type="presParOf" srcId="{C976CB44-9DF4-47B2-89E9-201204724CE6}" destId="{F9BE9211-7C15-49ED-B812-15F52B8799C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400CF-8A48-4E5E-B5EC-F8A8856FC9B3}">
      <dsp:nvSpPr>
        <dsp:cNvPr id="0" name=""/>
        <dsp:cNvSpPr/>
      </dsp:nvSpPr>
      <dsp:spPr>
        <a:xfrm>
          <a:off x="3446" y="219190"/>
          <a:ext cx="3360687" cy="576000"/>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Contracting</a:t>
          </a:r>
        </a:p>
      </dsp:txBody>
      <dsp:txXfrm>
        <a:off x="3446" y="219190"/>
        <a:ext cx="3360687" cy="576000"/>
      </dsp:txXfrm>
    </dsp:sp>
    <dsp:sp modelId="{BEFBD865-C41C-4002-BBEB-1242F070F0C7}">
      <dsp:nvSpPr>
        <dsp:cNvPr id="0" name=""/>
        <dsp:cNvSpPr/>
      </dsp:nvSpPr>
      <dsp:spPr>
        <a:xfrm>
          <a:off x="3446" y="795190"/>
          <a:ext cx="3360687" cy="2799900"/>
        </a:xfrm>
        <a:prstGeom prst="rect">
          <a:avLst/>
        </a:prstGeom>
        <a:solidFill>
          <a:schemeClr val="accent2">
            <a:lumMod val="40000"/>
            <a:lumOff val="60000"/>
            <a:alpha val="9000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Contracting</a:t>
          </a:r>
          <a:r>
            <a:rPr lang="en-US" sz="2000" kern="1200" dirty="0"/>
            <a:t> – the process of establishing a legally binding relationship with an insurance company.  This process involves agreeing to follow certain guidelines and accept certain reimbursement rates.</a:t>
          </a:r>
        </a:p>
      </dsp:txBody>
      <dsp:txXfrm>
        <a:off x="3446" y="795190"/>
        <a:ext cx="3360687" cy="2799900"/>
      </dsp:txXfrm>
    </dsp:sp>
    <dsp:sp modelId="{7035FEB7-53C6-491E-9262-9787D11D33B1}">
      <dsp:nvSpPr>
        <dsp:cNvPr id="0" name=""/>
        <dsp:cNvSpPr/>
      </dsp:nvSpPr>
      <dsp:spPr>
        <a:xfrm>
          <a:off x="3834631" y="219190"/>
          <a:ext cx="3360687" cy="576000"/>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Credentialing</a:t>
          </a:r>
        </a:p>
      </dsp:txBody>
      <dsp:txXfrm>
        <a:off x="3834631" y="219190"/>
        <a:ext cx="3360687" cy="576000"/>
      </dsp:txXfrm>
    </dsp:sp>
    <dsp:sp modelId="{4415B48A-BCAC-4340-AE7B-3FDA7E126201}">
      <dsp:nvSpPr>
        <dsp:cNvPr id="0" name=""/>
        <dsp:cNvSpPr/>
      </dsp:nvSpPr>
      <dsp:spPr>
        <a:xfrm>
          <a:off x="3834631" y="795190"/>
          <a:ext cx="3360687" cy="2799900"/>
        </a:xfrm>
        <a:prstGeom prst="rect">
          <a:avLst/>
        </a:prstGeom>
        <a:solidFill>
          <a:schemeClr val="accent2">
            <a:lumMod val="40000"/>
            <a:lumOff val="60000"/>
            <a:alpha val="9000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Credentialing</a:t>
          </a:r>
          <a:r>
            <a:rPr lang="en-US" sz="2000" kern="1200" dirty="0"/>
            <a:t> – the process where insurance companies verify a provider is who they say they are and have the appropriate clinical qualifications to render services.  </a:t>
          </a:r>
        </a:p>
      </dsp:txBody>
      <dsp:txXfrm>
        <a:off x="3834631" y="795190"/>
        <a:ext cx="3360687" cy="2799900"/>
      </dsp:txXfrm>
    </dsp:sp>
    <dsp:sp modelId="{4721351A-1A0F-43A0-A56E-E5DC29D6D45A}">
      <dsp:nvSpPr>
        <dsp:cNvPr id="0" name=""/>
        <dsp:cNvSpPr/>
      </dsp:nvSpPr>
      <dsp:spPr>
        <a:xfrm>
          <a:off x="7665815" y="219190"/>
          <a:ext cx="3360687" cy="576000"/>
        </a:xfrm>
        <a:prstGeom prst="rect">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Variations</a:t>
          </a:r>
        </a:p>
      </dsp:txBody>
      <dsp:txXfrm>
        <a:off x="7665815" y="219190"/>
        <a:ext cx="3360687" cy="576000"/>
      </dsp:txXfrm>
    </dsp:sp>
    <dsp:sp modelId="{F9BE9211-7C15-49ED-B812-15F52B8799C1}">
      <dsp:nvSpPr>
        <dsp:cNvPr id="0" name=""/>
        <dsp:cNvSpPr/>
      </dsp:nvSpPr>
      <dsp:spPr>
        <a:xfrm>
          <a:off x="7665815" y="795190"/>
          <a:ext cx="3360687" cy="2799900"/>
        </a:xfrm>
        <a:prstGeom prst="rect">
          <a:avLst/>
        </a:prstGeom>
        <a:solidFill>
          <a:schemeClr val="accent2">
            <a:lumMod val="40000"/>
            <a:lumOff val="60000"/>
            <a:alpha val="9000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Depending on the payor, these processes often happen in tandem.  Sometimes, payors do contracting first and then credentialing, or vice versa.</a:t>
          </a:r>
        </a:p>
      </dsp:txBody>
      <dsp:txXfrm>
        <a:off x="7665815" y="795190"/>
        <a:ext cx="3360687" cy="27999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9/26/2023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855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85663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9/26/2023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7386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9/26/2023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716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9/26/2023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712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74858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9/26/2023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0299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9/26/2023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0358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9/26/2023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2549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9/26/2023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3781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9/26/2023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4707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9/26/2023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1686719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13B38B-CE5E-311C-2DB1-D5F7D9F7C82B}"/>
              </a:ext>
            </a:extLst>
          </p:cNvPr>
          <p:cNvSpPr>
            <a:spLocks noGrp="1"/>
          </p:cNvSpPr>
          <p:nvPr>
            <p:ph type="ctrTitle"/>
          </p:nvPr>
        </p:nvSpPr>
        <p:spPr>
          <a:xfrm>
            <a:off x="581191" y="723901"/>
            <a:ext cx="10993549" cy="1428750"/>
          </a:xfrm>
        </p:spPr>
        <p:txBody>
          <a:bodyPr>
            <a:normAutofit/>
          </a:bodyPr>
          <a:lstStyle/>
          <a:p>
            <a:pPr algn="ctr"/>
            <a:r>
              <a:rPr lang="en-US" b="1" dirty="0"/>
              <a:t>Contracting and Credentialing</a:t>
            </a:r>
          </a:p>
        </p:txBody>
      </p:sp>
      <p:sp>
        <p:nvSpPr>
          <p:cNvPr id="3" name="Subtitle 2">
            <a:extLst>
              <a:ext uri="{FF2B5EF4-FFF2-40B4-BE49-F238E27FC236}">
                <a16:creationId xmlns:a16="http://schemas.microsoft.com/office/drawing/2014/main" id="{DF2AB1BF-6FF2-806D-20C8-FA95C8C42D20}"/>
              </a:ext>
            </a:extLst>
          </p:cNvPr>
          <p:cNvSpPr>
            <a:spLocks noGrp="1"/>
          </p:cNvSpPr>
          <p:nvPr>
            <p:ph type="subTitle" idx="1"/>
          </p:nvPr>
        </p:nvSpPr>
        <p:spPr>
          <a:xfrm>
            <a:off x="581194" y="2172965"/>
            <a:ext cx="10993546" cy="525565"/>
          </a:xfrm>
        </p:spPr>
        <p:txBody>
          <a:bodyPr>
            <a:normAutofit/>
          </a:bodyPr>
          <a:lstStyle/>
          <a:p>
            <a:pPr algn="ctr"/>
            <a:r>
              <a:rPr lang="en-US" b="1" dirty="0"/>
              <a:t>A Brief Process Overview</a:t>
            </a:r>
          </a:p>
        </p:txBody>
      </p:sp>
      <p:sp>
        <p:nvSpPr>
          <p:cNvPr id="14" name="Rectangle 13">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Picture 6" descr="A black and purple text&#10;&#10;Description automatically generated">
            <a:extLst>
              <a:ext uri="{FF2B5EF4-FFF2-40B4-BE49-F238E27FC236}">
                <a16:creationId xmlns:a16="http://schemas.microsoft.com/office/drawing/2014/main" id="{46AD989A-9F88-1CB9-B0F8-B140368906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57" y="3213770"/>
            <a:ext cx="10916463" cy="2756405"/>
          </a:xfrm>
          <a:prstGeom prst="rect">
            <a:avLst/>
          </a:prstGeom>
        </p:spPr>
      </p:pic>
    </p:spTree>
    <p:extLst>
      <p:ext uri="{BB962C8B-B14F-4D97-AF65-F5344CB8AC3E}">
        <p14:creationId xmlns:p14="http://schemas.microsoft.com/office/powerpoint/2010/main" val="233477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8A21-9ABF-AB54-6595-0486B77137BA}"/>
              </a:ext>
            </a:extLst>
          </p:cNvPr>
          <p:cNvSpPr>
            <a:spLocks noGrp="1"/>
          </p:cNvSpPr>
          <p:nvPr>
            <p:ph type="title"/>
          </p:nvPr>
        </p:nvSpPr>
        <p:spPr>
          <a:xfrm>
            <a:off x="404728" y="882650"/>
            <a:ext cx="11029616" cy="687718"/>
          </a:xfrm>
        </p:spPr>
        <p:txBody>
          <a:bodyPr/>
          <a:lstStyle/>
          <a:p>
            <a:pPr algn="ctr"/>
            <a:r>
              <a:rPr lang="en-US" b="1" dirty="0">
                <a:solidFill>
                  <a:schemeClr val="accent2">
                    <a:lumMod val="75000"/>
                  </a:schemeClr>
                </a:solidFill>
              </a:rPr>
              <a:t>A Few Things to note</a:t>
            </a:r>
          </a:p>
        </p:txBody>
      </p:sp>
      <p:sp>
        <p:nvSpPr>
          <p:cNvPr id="3" name="Content Placeholder 2">
            <a:extLst>
              <a:ext uri="{FF2B5EF4-FFF2-40B4-BE49-F238E27FC236}">
                <a16:creationId xmlns:a16="http://schemas.microsoft.com/office/drawing/2014/main" id="{FC9E1968-F2A9-CFFD-77F2-5C3053A8708A}"/>
              </a:ext>
            </a:extLst>
          </p:cNvPr>
          <p:cNvSpPr>
            <a:spLocks noGrp="1"/>
          </p:cNvSpPr>
          <p:nvPr>
            <p:ph idx="1"/>
          </p:nvPr>
        </p:nvSpPr>
        <p:spPr>
          <a:xfrm>
            <a:off x="481264" y="1890876"/>
            <a:ext cx="11129544" cy="4084474"/>
          </a:xfrm>
        </p:spPr>
        <p:txBody>
          <a:bodyPr/>
          <a:lstStyle/>
          <a:p>
            <a:r>
              <a:rPr lang="en-US" dirty="0"/>
              <a:t>Contracting and credentialing processes vary by insurance company.  The following slides are a general overview of the process.  The sequencing of the steps, documents/information required and processing times will vary by payor.</a:t>
            </a:r>
          </a:p>
          <a:p>
            <a:r>
              <a:rPr lang="en-US" dirty="0"/>
              <a:t>Contracting takes an average of 3-6 months, while credentialing takes an average of 60-120 days.  These processing times are only average estimates – actual processing times may be quicker or slower.  Processing times can also vary within the same payor in different states (Aetna in TX may process faster than Aetna in California, for example).</a:t>
            </a:r>
          </a:p>
          <a:p>
            <a:r>
              <a:rPr lang="en-US" dirty="0"/>
              <a:t>Factors influencing process times include:</a:t>
            </a:r>
          </a:p>
          <a:p>
            <a:pPr lvl="1"/>
            <a:r>
              <a:rPr lang="en-US" dirty="0"/>
              <a:t>If information provided by the provider/organization was accurate and complete</a:t>
            </a:r>
          </a:p>
          <a:p>
            <a:pPr lvl="1"/>
            <a:r>
              <a:rPr lang="en-US" dirty="0"/>
              <a:t>Provider CAQH profiles being updated and complete at all times</a:t>
            </a:r>
          </a:p>
          <a:p>
            <a:pPr lvl="1"/>
            <a:r>
              <a:rPr lang="en-US" dirty="0"/>
              <a:t>Staffing shortages/turnover at insurance companies</a:t>
            </a:r>
          </a:p>
          <a:p>
            <a:pPr lvl="1"/>
            <a:r>
              <a:rPr lang="en-US" dirty="0"/>
              <a:t>Vacation/sick time for insurance company employees working on your application</a:t>
            </a:r>
          </a:p>
          <a:p>
            <a:pPr lvl="1"/>
            <a:r>
              <a:rPr lang="en-US" dirty="0"/>
              <a:t>Volume of applications an insurance company is processing at a given time</a:t>
            </a:r>
          </a:p>
        </p:txBody>
      </p:sp>
    </p:spTree>
    <p:extLst>
      <p:ext uri="{BB962C8B-B14F-4D97-AF65-F5344CB8AC3E}">
        <p14:creationId xmlns:p14="http://schemas.microsoft.com/office/powerpoint/2010/main" val="98912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B448728E-2EDF-4F60-A97C-C0F08E06DB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43">
            <a:extLst>
              <a:ext uri="{FF2B5EF4-FFF2-40B4-BE49-F238E27FC236}">
                <a16:creationId xmlns:a16="http://schemas.microsoft.com/office/drawing/2014/main" id="{78CBB40F-4E03-45AE-9020-C27B0AE7F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A9F7CCD1-513F-4B7A-9497-7AA9144DB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854D4D6-2CD7-9AE5-1E6C-B299E0E00B4D}"/>
              </a:ext>
            </a:extLst>
          </p:cNvPr>
          <p:cNvSpPr>
            <a:spLocks noGrp="1"/>
          </p:cNvSpPr>
          <p:nvPr>
            <p:ph type="title"/>
          </p:nvPr>
        </p:nvSpPr>
        <p:spPr>
          <a:xfrm>
            <a:off x="581192" y="702156"/>
            <a:ext cx="11029616" cy="502530"/>
          </a:xfrm>
        </p:spPr>
        <p:txBody>
          <a:bodyPr vert="horz" lIns="91440" tIns="45720" rIns="91440" bIns="45720" rtlCol="0" anchor="b">
            <a:normAutofit/>
          </a:bodyPr>
          <a:lstStyle/>
          <a:p>
            <a:pPr algn="ctr"/>
            <a:r>
              <a:rPr lang="en-US" sz="2800" b="1" kern="1200" cap="all" dirty="0">
                <a:solidFill>
                  <a:schemeClr val="accent2">
                    <a:lumMod val="75000"/>
                  </a:schemeClr>
                </a:solidFill>
                <a:latin typeface="+mj-lt"/>
                <a:ea typeface="+mj-ea"/>
                <a:cs typeface="+mj-cs"/>
              </a:rPr>
              <a:t>Contracting vs. credentialing</a:t>
            </a:r>
          </a:p>
        </p:txBody>
      </p:sp>
      <p:graphicFrame>
        <p:nvGraphicFramePr>
          <p:cNvPr id="29" name="TextBox 6">
            <a:extLst>
              <a:ext uri="{FF2B5EF4-FFF2-40B4-BE49-F238E27FC236}">
                <a16:creationId xmlns:a16="http://schemas.microsoft.com/office/drawing/2014/main" id="{097B654B-81A6-DE49-0800-422EA214532D}"/>
              </a:ext>
            </a:extLst>
          </p:cNvPr>
          <p:cNvGraphicFramePr/>
          <p:nvPr>
            <p:extLst>
              <p:ext uri="{D42A27DB-BD31-4B8C-83A1-F6EECF244321}">
                <p14:modId xmlns:p14="http://schemas.microsoft.com/office/powerpoint/2010/main" val="318622826"/>
              </p:ext>
            </p:extLst>
          </p:nvPr>
        </p:nvGraphicFramePr>
        <p:xfrm>
          <a:off x="639082" y="1673906"/>
          <a:ext cx="11029950" cy="381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12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6A01-CA49-064B-43F5-23B3D0A05E8F}"/>
              </a:ext>
            </a:extLst>
          </p:cNvPr>
          <p:cNvSpPr>
            <a:spLocks noGrp="1"/>
          </p:cNvSpPr>
          <p:nvPr>
            <p:ph type="title"/>
          </p:nvPr>
        </p:nvSpPr>
        <p:spPr>
          <a:xfrm>
            <a:off x="581192" y="532094"/>
            <a:ext cx="11029616" cy="591870"/>
          </a:xfrm>
        </p:spPr>
        <p:txBody>
          <a:bodyPr/>
          <a:lstStyle/>
          <a:p>
            <a:pPr algn="ctr"/>
            <a:r>
              <a:rPr lang="en-US" b="1" dirty="0">
                <a:solidFill>
                  <a:schemeClr val="accent2">
                    <a:lumMod val="75000"/>
                  </a:schemeClr>
                </a:solidFill>
              </a:rPr>
              <a:t>Group vs. Individual Contracts</a:t>
            </a:r>
          </a:p>
        </p:txBody>
      </p:sp>
      <p:sp>
        <p:nvSpPr>
          <p:cNvPr id="4" name="Oval 3">
            <a:extLst>
              <a:ext uri="{FF2B5EF4-FFF2-40B4-BE49-F238E27FC236}">
                <a16:creationId xmlns:a16="http://schemas.microsoft.com/office/drawing/2014/main" id="{0D4DE638-B26B-DD78-102D-4D5FD4B70D93}"/>
              </a:ext>
            </a:extLst>
          </p:cNvPr>
          <p:cNvSpPr/>
          <p:nvPr/>
        </p:nvSpPr>
        <p:spPr>
          <a:xfrm>
            <a:off x="2902669" y="4340395"/>
            <a:ext cx="1504471" cy="73308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Group</a:t>
            </a:r>
          </a:p>
          <a:p>
            <a:pPr algn="ctr"/>
            <a:r>
              <a:rPr lang="en-US" sz="1400" dirty="0"/>
              <a:t>“ABC Clinic”</a:t>
            </a:r>
          </a:p>
        </p:txBody>
      </p:sp>
      <p:sp>
        <p:nvSpPr>
          <p:cNvPr id="5" name="Oval 4">
            <a:extLst>
              <a:ext uri="{FF2B5EF4-FFF2-40B4-BE49-F238E27FC236}">
                <a16:creationId xmlns:a16="http://schemas.microsoft.com/office/drawing/2014/main" id="{56ECD7A8-AB87-297E-38A3-07E95242AF9D}"/>
              </a:ext>
            </a:extLst>
          </p:cNvPr>
          <p:cNvSpPr/>
          <p:nvPr/>
        </p:nvSpPr>
        <p:spPr>
          <a:xfrm>
            <a:off x="8077819" y="4322610"/>
            <a:ext cx="1957136" cy="96252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Individual</a:t>
            </a:r>
          </a:p>
          <a:p>
            <a:pPr algn="ctr"/>
            <a:r>
              <a:rPr lang="en-US" sz="1400" dirty="0"/>
              <a:t>“John Doe, BCBA”</a:t>
            </a:r>
          </a:p>
        </p:txBody>
      </p:sp>
      <p:sp>
        <p:nvSpPr>
          <p:cNvPr id="6" name="Oval 5">
            <a:extLst>
              <a:ext uri="{FF2B5EF4-FFF2-40B4-BE49-F238E27FC236}">
                <a16:creationId xmlns:a16="http://schemas.microsoft.com/office/drawing/2014/main" id="{24B568CE-C4FF-8DF0-06F3-682572DF4AFD}"/>
              </a:ext>
            </a:extLst>
          </p:cNvPr>
          <p:cNvSpPr/>
          <p:nvPr/>
        </p:nvSpPr>
        <p:spPr>
          <a:xfrm>
            <a:off x="1451478" y="5246856"/>
            <a:ext cx="1355080" cy="82642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Jane Doe BCBA</a:t>
            </a:r>
          </a:p>
        </p:txBody>
      </p:sp>
      <p:sp>
        <p:nvSpPr>
          <p:cNvPr id="9" name="Oval 8">
            <a:extLst>
              <a:ext uri="{FF2B5EF4-FFF2-40B4-BE49-F238E27FC236}">
                <a16:creationId xmlns:a16="http://schemas.microsoft.com/office/drawing/2014/main" id="{E2098B3D-0B00-5F79-2A28-D3C1C6A9A9F8}"/>
              </a:ext>
            </a:extLst>
          </p:cNvPr>
          <p:cNvSpPr/>
          <p:nvPr/>
        </p:nvSpPr>
        <p:spPr>
          <a:xfrm>
            <a:off x="3050005" y="5818431"/>
            <a:ext cx="1193895" cy="82642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Sally Ride, BCBA</a:t>
            </a:r>
          </a:p>
        </p:txBody>
      </p:sp>
      <p:sp>
        <p:nvSpPr>
          <p:cNvPr id="10" name="Oval 9">
            <a:extLst>
              <a:ext uri="{FF2B5EF4-FFF2-40B4-BE49-F238E27FC236}">
                <a16:creationId xmlns:a16="http://schemas.microsoft.com/office/drawing/2014/main" id="{4748DBA9-6D30-6484-1822-A5E380DC24F3}"/>
              </a:ext>
            </a:extLst>
          </p:cNvPr>
          <p:cNvSpPr/>
          <p:nvPr/>
        </p:nvSpPr>
        <p:spPr>
          <a:xfrm>
            <a:off x="4370137" y="5293526"/>
            <a:ext cx="1193895" cy="73308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John Doe BCBA</a:t>
            </a:r>
          </a:p>
        </p:txBody>
      </p:sp>
      <p:sp>
        <p:nvSpPr>
          <p:cNvPr id="11" name="Oval 10">
            <a:extLst>
              <a:ext uri="{FF2B5EF4-FFF2-40B4-BE49-F238E27FC236}">
                <a16:creationId xmlns:a16="http://schemas.microsoft.com/office/drawing/2014/main" id="{FCB6F28E-0C31-B012-44C5-5FBB5C0BE909}"/>
              </a:ext>
            </a:extLst>
          </p:cNvPr>
          <p:cNvSpPr/>
          <p:nvPr/>
        </p:nvSpPr>
        <p:spPr>
          <a:xfrm>
            <a:off x="8459440" y="5765454"/>
            <a:ext cx="1193895" cy="82642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John Doe BCBA</a:t>
            </a:r>
          </a:p>
        </p:txBody>
      </p:sp>
      <p:graphicFrame>
        <p:nvGraphicFramePr>
          <p:cNvPr id="12" name="Table 12">
            <a:extLst>
              <a:ext uri="{FF2B5EF4-FFF2-40B4-BE49-F238E27FC236}">
                <a16:creationId xmlns:a16="http://schemas.microsoft.com/office/drawing/2014/main" id="{49BD8FD6-6912-C637-8636-11E218EFC335}"/>
              </a:ext>
            </a:extLst>
          </p:cNvPr>
          <p:cNvGraphicFramePr>
            <a:graphicFrameLocks noGrp="1"/>
          </p:cNvGraphicFramePr>
          <p:nvPr>
            <p:extLst>
              <p:ext uri="{D42A27DB-BD31-4B8C-83A1-F6EECF244321}">
                <p14:modId xmlns:p14="http://schemas.microsoft.com/office/powerpoint/2010/main" val="3874972097"/>
              </p:ext>
            </p:extLst>
          </p:nvPr>
        </p:nvGraphicFramePr>
        <p:xfrm>
          <a:off x="645885" y="1197930"/>
          <a:ext cx="11217252" cy="3061882"/>
        </p:xfrm>
        <a:graphic>
          <a:graphicData uri="http://schemas.openxmlformats.org/drawingml/2006/table">
            <a:tbl>
              <a:tblPr firstRow="1" bandRow="1">
                <a:tableStyleId>{5C22544A-7EE6-4342-B048-85BDC9FD1C3A}</a:tableStyleId>
              </a:tblPr>
              <a:tblGrid>
                <a:gridCol w="5608626">
                  <a:extLst>
                    <a:ext uri="{9D8B030D-6E8A-4147-A177-3AD203B41FA5}">
                      <a16:colId xmlns:a16="http://schemas.microsoft.com/office/drawing/2014/main" val="1134261861"/>
                    </a:ext>
                  </a:extLst>
                </a:gridCol>
                <a:gridCol w="5608626">
                  <a:extLst>
                    <a:ext uri="{9D8B030D-6E8A-4147-A177-3AD203B41FA5}">
                      <a16:colId xmlns:a16="http://schemas.microsoft.com/office/drawing/2014/main" val="1589824024"/>
                    </a:ext>
                  </a:extLst>
                </a:gridCol>
              </a:tblGrid>
              <a:tr h="345179">
                <a:tc>
                  <a:txBody>
                    <a:bodyPr/>
                    <a:lstStyle/>
                    <a:p>
                      <a:pPr algn="ctr"/>
                      <a:r>
                        <a:rPr lang="en-US" dirty="0"/>
                        <a:t>Group Contract</a:t>
                      </a:r>
                    </a:p>
                  </a:txBody>
                  <a:tcPr/>
                </a:tc>
                <a:tc>
                  <a:txBody>
                    <a:bodyPr/>
                    <a:lstStyle/>
                    <a:p>
                      <a:pPr algn="ctr"/>
                      <a:r>
                        <a:rPr lang="en-US" dirty="0"/>
                        <a:t>Individual Contract</a:t>
                      </a:r>
                    </a:p>
                  </a:txBody>
                  <a:tcPr/>
                </a:tc>
                <a:extLst>
                  <a:ext uri="{0D108BD9-81ED-4DB2-BD59-A6C34878D82A}">
                    <a16:rowId xmlns:a16="http://schemas.microsoft.com/office/drawing/2014/main" val="2317898685"/>
                  </a:ext>
                </a:extLst>
              </a:tr>
              <a:tr h="385926">
                <a:tc>
                  <a:txBody>
                    <a:bodyPr/>
                    <a:lstStyle/>
                    <a:p>
                      <a:r>
                        <a:rPr lang="en-US" dirty="0"/>
                        <a:t>Under Organization’s TIN and Type 2 NPI</a:t>
                      </a:r>
                    </a:p>
                  </a:txBody>
                  <a:tcPr/>
                </a:tc>
                <a:tc>
                  <a:txBody>
                    <a:bodyPr/>
                    <a:lstStyle/>
                    <a:p>
                      <a:r>
                        <a:rPr lang="en-US" dirty="0"/>
                        <a:t>Under provider’s SSN and Type 1 NPI</a:t>
                      </a:r>
                    </a:p>
                  </a:txBody>
                  <a:tcPr/>
                </a:tc>
                <a:extLst>
                  <a:ext uri="{0D108BD9-81ED-4DB2-BD59-A6C34878D82A}">
                    <a16:rowId xmlns:a16="http://schemas.microsoft.com/office/drawing/2014/main" val="933452836"/>
                  </a:ext>
                </a:extLst>
              </a:tr>
              <a:tr h="604064">
                <a:tc>
                  <a:txBody>
                    <a:bodyPr/>
                    <a:lstStyle/>
                    <a:p>
                      <a:r>
                        <a:rPr lang="en-US" dirty="0"/>
                        <a:t>1 or more providers (Some payors have minimum # of providers)</a:t>
                      </a:r>
                    </a:p>
                  </a:txBody>
                  <a:tcPr/>
                </a:tc>
                <a:tc>
                  <a:txBody>
                    <a:bodyPr/>
                    <a:lstStyle/>
                    <a:p>
                      <a:r>
                        <a:rPr lang="en-US" dirty="0"/>
                        <a:t>1 provider</a:t>
                      </a:r>
                    </a:p>
                  </a:txBody>
                  <a:tcPr/>
                </a:tc>
                <a:extLst>
                  <a:ext uri="{0D108BD9-81ED-4DB2-BD59-A6C34878D82A}">
                    <a16:rowId xmlns:a16="http://schemas.microsoft.com/office/drawing/2014/main" val="1201361083"/>
                  </a:ext>
                </a:extLst>
              </a:tr>
              <a:tr h="385926">
                <a:tc>
                  <a:txBody>
                    <a:bodyPr/>
                    <a:lstStyle/>
                    <a:p>
                      <a:r>
                        <a:rPr lang="en-US" dirty="0"/>
                        <a:t>Owner of organization holds the contract</a:t>
                      </a:r>
                    </a:p>
                  </a:txBody>
                  <a:tcPr/>
                </a:tc>
                <a:tc>
                  <a:txBody>
                    <a:bodyPr/>
                    <a:lstStyle/>
                    <a:p>
                      <a:r>
                        <a:rPr lang="en-US" dirty="0"/>
                        <a:t>Individual provider holds the contract</a:t>
                      </a:r>
                    </a:p>
                  </a:txBody>
                  <a:tcPr/>
                </a:tc>
                <a:extLst>
                  <a:ext uri="{0D108BD9-81ED-4DB2-BD59-A6C34878D82A}">
                    <a16:rowId xmlns:a16="http://schemas.microsoft.com/office/drawing/2014/main" val="73758896"/>
                  </a:ext>
                </a:extLst>
              </a:tr>
              <a:tr h="644110">
                <a:tc>
                  <a:txBody>
                    <a:bodyPr/>
                    <a:lstStyle/>
                    <a:p>
                      <a:r>
                        <a:rPr lang="en-US" dirty="0"/>
                        <a:t>Best for practices that will grow</a:t>
                      </a:r>
                    </a:p>
                  </a:txBody>
                  <a:tcPr/>
                </a:tc>
                <a:tc>
                  <a:txBody>
                    <a:bodyPr/>
                    <a:lstStyle/>
                    <a:p>
                      <a:r>
                        <a:rPr lang="en-US" dirty="0"/>
                        <a:t>Use only if you plan on never hiring employees (or if payor doesn’t do group contracts)</a:t>
                      </a:r>
                    </a:p>
                  </a:txBody>
                  <a:tcPr/>
                </a:tc>
                <a:extLst>
                  <a:ext uri="{0D108BD9-81ED-4DB2-BD59-A6C34878D82A}">
                    <a16:rowId xmlns:a16="http://schemas.microsoft.com/office/drawing/2014/main" val="3426482218"/>
                  </a:ext>
                </a:extLst>
              </a:tr>
              <a:tr h="604064">
                <a:tc>
                  <a:txBody>
                    <a:bodyPr/>
                    <a:lstStyle/>
                    <a:p>
                      <a:r>
                        <a:rPr lang="en-US" dirty="0"/>
                        <a:t>Can include providers of more than one specialty</a:t>
                      </a:r>
                    </a:p>
                  </a:txBody>
                  <a:tcPr/>
                </a:tc>
                <a:tc>
                  <a:txBody>
                    <a:bodyPr/>
                    <a:lstStyle/>
                    <a:p>
                      <a:r>
                        <a:rPr lang="en-US" dirty="0"/>
                        <a:t>Only pertains to the specialties of the individual provider</a:t>
                      </a:r>
                    </a:p>
                  </a:txBody>
                  <a:tcPr/>
                </a:tc>
                <a:extLst>
                  <a:ext uri="{0D108BD9-81ED-4DB2-BD59-A6C34878D82A}">
                    <a16:rowId xmlns:a16="http://schemas.microsoft.com/office/drawing/2014/main" val="25410263"/>
                  </a:ext>
                </a:extLst>
              </a:tr>
            </a:tbl>
          </a:graphicData>
        </a:graphic>
      </p:graphicFrame>
      <p:cxnSp>
        <p:nvCxnSpPr>
          <p:cNvPr id="15" name="Straight Arrow Connector 14">
            <a:extLst>
              <a:ext uri="{FF2B5EF4-FFF2-40B4-BE49-F238E27FC236}">
                <a16:creationId xmlns:a16="http://schemas.microsoft.com/office/drawing/2014/main" id="{E0684BA2-09F4-F7D6-5D3E-A32F78CED25F}"/>
              </a:ext>
            </a:extLst>
          </p:cNvPr>
          <p:cNvCxnSpPr/>
          <p:nvPr/>
        </p:nvCxnSpPr>
        <p:spPr>
          <a:xfrm flipH="1">
            <a:off x="2725224" y="5078820"/>
            <a:ext cx="241491" cy="266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EB509A0-0A99-2B04-9AB4-9769FE669925}"/>
              </a:ext>
            </a:extLst>
          </p:cNvPr>
          <p:cNvCxnSpPr>
            <a:cxnSpLocks/>
          </p:cNvCxnSpPr>
          <p:nvPr/>
        </p:nvCxnSpPr>
        <p:spPr>
          <a:xfrm>
            <a:off x="9056387" y="5343466"/>
            <a:ext cx="0" cy="421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5E6CA4A-4250-3883-E380-70390CF85E7B}"/>
              </a:ext>
            </a:extLst>
          </p:cNvPr>
          <p:cNvCxnSpPr>
            <a:cxnSpLocks/>
          </p:cNvCxnSpPr>
          <p:nvPr/>
        </p:nvCxnSpPr>
        <p:spPr>
          <a:xfrm>
            <a:off x="4165073" y="5131213"/>
            <a:ext cx="237292" cy="231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2B2EE9E-41A2-9254-47A8-EFB47260F457}"/>
              </a:ext>
            </a:extLst>
          </p:cNvPr>
          <p:cNvCxnSpPr>
            <a:cxnSpLocks/>
          </p:cNvCxnSpPr>
          <p:nvPr/>
        </p:nvCxnSpPr>
        <p:spPr>
          <a:xfrm>
            <a:off x="3633775" y="5122675"/>
            <a:ext cx="0" cy="6427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88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10867-57A0-426D-F65E-8B0BF8B7CA7C}"/>
              </a:ext>
            </a:extLst>
          </p:cNvPr>
          <p:cNvSpPr>
            <a:spLocks noGrp="1"/>
          </p:cNvSpPr>
          <p:nvPr>
            <p:ph type="title"/>
          </p:nvPr>
        </p:nvSpPr>
        <p:spPr>
          <a:xfrm>
            <a:off x="513251" y="694396"/>
            <a:ext cx="11029616" cy="682396"/>
          </a:xfrm>
        </p:spPr>
        <p:txBody>
          <a:bodyPr/>
          <a:lstStyle/>
          <a:p>
            <a:pPr algn="ctr"/>
            <a:r>
              <a:rPr lang="en-US" b="1" dirty="0">
                <a:solidFill>
                  <a:schemeClr val="accent2">
                    <a:lumMod val="75000"/>
                  </a:schemeClr>
                </a:solidFill>
              </a:rPr>
              <a:t>A Contracting roadmap</a:t>
            </a:r>
          </a:p>
        </p:txBody>
      </p:sp>
      <p:sp>
        <p:nvSpPr>
          <p:cNvPr id="3" name="Rectangle 2">
            <a:extLst>
              <a:ext uri="{FF2B5EF4-FFF2-40B4-BE49-F238E27FC236}">
                <a16:creationId xmlns:a16="http://schemas.microsoft.com/office/drawing/2014/main" id="{B0CE98F9-E643-FFAB-E5C7-FBFA4E0CC20B}"/>
              </a:ext>
            </a:extLst>
          </p:cNvPr>
          <p:cNvSpPr/>
          <p:nvPr/>
        </p:nvSpPr>
        <p:spPr>
          <a:xfrm>
            <a:off x="746723" y="1839744"/>
            <a:ext cx="1700463" cy="10828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Provider or group requests to be “in network”</a:t>
            </a:r>
          </a:p>
        </p:txBody>
      </p:sp>
      <p:sp>
        <p:nvSpPr>
          <p:cNvPr id="4" name="Rectangle 3">
            <a:extLst>
              <a:ext uri="{FF2B5EF4-FFF2-40B4-BE49-F238E27FC236}">
                <a16:creationId xmlns:a16="http://schemas.microsoft.com/office/drawing/2014/main" id="{56C513E1-CB36-F45B-7936-21FCBBEE0E3D}"/>
              </a:ext>
            </a:extLst>
          </p:cNvPr>
          <p:cNvSpPr/>
          <p:nvPr/>
        </p:nvSpPr>
        <p:spPr>
          <a:xfrm>
            <a:off x="2988987" y="1839744"/>
            <a:ext cx="1974899" cy="108284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sends application to join network</a:t>
            </a:r>
          </a:p>
        </p:txBody>
      </p:sp>
      <p:sp>
        <p:nvSpPr>
          <p:cNvPr id="6" name="Rectangle 5">
            <a:extLst>
              <a:ext uri="{FF2B5EF4-FFF2-40B4-BE49-F238E27FC236}">
                <a16:creationId xmlns:a16="http://schemas.microsoft.com/office/drawing/2014/main" id="{E5B7C573-3BE3-283C-98EA-E251A66C5246}"/>
              </a:ext>
            </a:extLst>
          </p:cNvPr>
          <p:cNvSpPr/>
          <p:nvPr/>
        </p:nvSpPr>
        <p:spPr>
          <a:xfrm>
            <a:off x="3935090" y="4751244"/>
            <a:ext cx="2630905" cy="1500789"/>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processes &amp; executes contract.  Provides effective date</a:t>
            </a:r>
          </a:p>
        </p:txBody>
      </p:sp>
      <p:sp>
        <p:nvSpPr>
          <p:cNvPr id="7" name="Rectangle 6">
            <a:extLst>
              <a:ext uri="{FF2B5EF4-FFF2-40B4-BE49-F238E27FC236}">
                <a16:creationId xmlns:a16="http://schemas.microsoft.com/office/drawing/2014/main" id="{E48F2958-B3ED-663F-B0F0-BD03129498A2}"/>
              </a:ext>
            </a:extLst>
          </p:cNvPr>
          <p:cNvSpPr/>
          <p:nvPr/>
        </p:nvSpPr>
        <p:spPr>
          <a:xfrm>
            <a:off x="9044310" y="2699055"/>
            <a:ext cx="2797438" cy="158001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reviews application &amp; sends contract for provider to sign, along with a list of reimbursement rates</a:t>
            </a:r>
          </a:p>
        </p:txBody>
      </p:sp>
      <p:sp>
        <p:nvSpPr>
          <p:cNvPr id="8" name="Rectangle 7">
            <a:extLst>
              <a:ext uri="{FF2B5EF4-FFF2-40B4-BE49-F238E27FC236}">
                <a16:creationId xmlns:a16="http://schemas.microsoft.com/office/drawing/2014/main" id="{7223617D-E57A-167B-6F08-4972C0374331}"/>
              </a:ext>
            </a:extLst>
          </p:cNvPr>
          <p:cNvSpPr/>
          <p:nvPr/>
        </p:nvSpPr>
        <p:spPr>
          <a:xfrm>
            <a:off x="7530241" y="4751244"/>
            <a:ext cx="3224845" cy="15007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Provider signs contract.  Provider may also choose to request rate negotiation before signing</a:t>
            </a:r>
          </a:p>
        </p:txBody>
      </p:sp>
      <p:sp>
        <p:nvSpPr>
          <p:cNvPr id="10" name="Rectangle 9">
            <a:extLst>
              <a:ext uri="{FF2B5EF4-FFF2-40B4-BE49-F238E27FC236}">
                <a16:creationId xmlns:a16="http://schemas.microsoft.com/office/drawing/2014/main" id="{63FB9FE2-655B-2CD7-B999-91ED221FE984}"/>
              </a:ext>
            </a:extLst>
          </p:cNvPr>
          <p:cNvSpPr/>
          <p:nvPr/>
        </p:nvSpPr>
        <p:spPr>
          <a:xfrm>
            <a:off x="5653887" y="1700040"/>
            <a:ext cx="3224845" cy="14019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Provider completes application &amp; returns to payor with requested documentation, including individual provider information</a:t>
            </a:r>
          </a:p>
        </p:txBody>
      </p:sp>
      <p:sp>
        <p:nvSpPr>
          <p:cNvPr id="12" name="Rectangle 11">
            <a:extLst>
              <a:ext uri="{FF2B5EF4-FFF2-40B4-BE49-F238E27FC236}">
                <a16:creationId xmlns:a16="http://schemas.microsoft.com/office/drawing/2014/main" id="{A5B277E5-D4C7-38BF-61E4-D5E1DF0BC196}"/>
              </a:ext>
            </a:extLst>
          </p:cNvPr>
          <p:cNvSpPr/>
          <p:nvPr/>
        </p:nvSpPr>
        <p:spPr>
          <a:xfrm>
            <a:off x="739850" y="4730814"/>
            <a:ext cx="2543054" cy="15007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Individual providers are added to group contract as they are credentialed</a:t>
            </a:r>
          </a:p>
        </p:txBody>
      </p:sp>
      <p:cxnSp>
        <p:nvCxnSpPr>
          <p:cNvPr id="14" name="Straight Arrow Connector 13">
            <a:extLst>
              <a:ext uri="{FF2B5EF4-FFF2-40B4-BE49-F238E27FC236}">
                <a16:creationId xmlns:a16="http://schemas.microsoft.com/office/drawing/2014/main" id="{78689158-21B8-011B-32FD-E111EBE4FEA1}"/>
              </a:ext>
            </a:extLst>
          </p:cNvPr>
          <p:cNvCxnSpPr/>
          <p:nvPr/>
        </p:nvCxnSpPr>
        <p:spPr>
          <a:xfrm>
            <a:off x="2525486" y="2315029"/>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8F74F6C-C23D-8058-30E3-49854F65D507}"/>
              </a:ext>
            </a:extLst>
          </p:cNvPr>
          <p:cNvCxnSpPr/>
          <p:nvPr/>
        </p:nvCxnSpPr>
        <p:spPr>
          <a:xfrm>
            <a:off x="5072743" y="2381165"/>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4C518FC-D64A-6248-F858-D6FFDD945E1B}"/>
              </a:ext>
            </a:extLst>
          </p:cNvPr>
          <p:cNvCxnSpPr>
            <a:cxnSpLocks/>
          </p:cNvCxnSpPr>
          <p:nvPr/>
        </p:nvCxnSpPr>
        <p:spPr>
          <a:xfrm flipH="1">
            <a:off x="3349646" y="5481208"/>
            <a:ext cx="5256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915851F-619F-28EE-9A56-7142D168E908}"/>
              </a:ext>
            </a:extLst>
          </p:cNvPr>
          <p:cNvCxnSpPr>
            <a:cxnSpLocks/>
          </p:cNvCxnSpPr>
          <p:nvPr/>
        </p:nvCxnSpPr>
        <p:spPr>
          <a:xfrm flipH="1">
            <a:off x="6661725" y="5297715"/>
            <a:ext cx="704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26A3501-BAAA-A273-0AA4-D11915174C73}"/>
              </a:ext>
            </a:extLst>
          </p:cNvPr>
          <p:cNvCxnSpPr>
            <a:cxnSpLocks/>
          </p:cNvCxnSpPr>
          <p:nvPr/>
        </p:nvCxnSpPr>
        <p:spPr>
          <a:xfrm>
            <a:off x="8978709" y="2045683"/>
            <a:ext cx="477348" cy="5015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A378B4B-A01E-98F6-3DA9-3194F74A1458}"/>
              </a:ext>
            </a:extLst>
          </p:cNvPr>
          <p:cNvCxnSpPr>
            <a:cxnSpLocks/>
          </p:cNvCxnSpPr>
          <p:nvPr/>
        </p:nvCxnSpPr>
        <p:spPr>
          <a:xfrm flipH="1">
            <a:off x="10802639" y="4361543"/>
            <a:ext cx="438675" cy="6849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975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10867-57A0-426D-F65E-8B0BF8B7CA7C}"/>
              </a:ext>
            </a:extLst>
          </p:cNvPr>
          <p:cNvSpPr>
            <a:spLocks noGrp="1"/>
          </p:cNvSpPr>
          <p:nvPr>
            <p:ph type="title"/>
          </p:nvPr>
        </p:nvSpPr>
        <p:spPr>
          <a:xfrm>
            <a:off x="575894" y="729658"/>
            <a:ext cx="11029616" cy="424228"/>
          </a:xfrm>
        </p:spPr>
        <p:txBody>
          <a:bodyPr>
            <a:normAutofit fontScale="90000"/>
          </a:bodyPr>
          <a:lstStyle/>
          <a:p>
            <a:pPr algn="ctr"/>
            <a:r>
              <a:rPr lang="en-US" b="1" dirty="0">
                <a:solidFill>
                  <a:schemeClr val="accent2">
                    <a:lumMod val="75000"/>
                  </a:schemeClr>
                </a:solidFill>
              </a:rPr>
              <a:t>a credentialing roadmap</a:t>
            </a:r>
          </a:p>
        </p:txBody>
      </p:sp>
      <p:sp>
        <p:nvSpPr>
          <p:cNvPr id="3" name="Rectangle 2">
            <a:extLst>
              <a:ext uri="{FF2B5EF4-FFF2-40B4-BE49-F238E27FC236}">
                <a16:creationId xmlns:a16="http://schemas.microsoft.com/office/drawing/2014/main" id="{B0CE98F9-E643-FFAB-E5C7-FBFA4E0CC20B}"/>
              </a:ext>
            </a:extLst>
          </p:cNvPr>
          <p:cNvSpPr/>
          <p:nvPr/>
        </p:nvSpPr>
        <p:spPr>
          <a:xfrm>
            <a:off x="613231" y="1594845"/>
            <a:ext cx="2166734" cy="1508921"/>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Provider requests to be added to group contract</a:t>
            </a:r>
          </a:p>
        </p:txBody>
      </p:sp>
      <p:sp>
        <p:nvSpPr>
          <p:cNvPr id="4" name="Rectangle 3">
            <a:extLst>
              <a:ext uri="{FF2B5EF4-FFF2-40B4-BE49-F238E27FC236}">
                <a16:creationId xmlns:a16="http://schemas.microsoft.com/office/drawing/2014/main" id="{56C513E1-CB36-F45B-7936-21FCBBEE0E3D}"/>
              </a:ext>
            </a:extLst>
          </p:cNvPr>
          <p:cNvSpPr/>
          <p:nvPr/>
        </p:nvSpPr>
        <p:spPr>
          <a:xfrm>
            <a:off x="4034017" y="1594844"/>
            <a:ext cx="2947353" cy="14307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Provider fills out application and submits with requested documentation</a:t>
            </a:r>
          </a:p>
        </p:txBody>
      </p:sp>
      <p:sp>
        <p:nvSpPr>
          <p:cNvPr id="7" name="Rectangle 6">
            <a:extLst>
              <a:ext uri="{FF2B5EF4-FFF2-40B4-BE49-F238E27FC236}">
                <a16:creationId xmlns:a16="http://schemas.microsoft.com/office/drawing/2014/main" id="{E48F2958-B3ED-663F-B0F0-BD03129498A2}"/>
              </a:ext>
            </a:extLst>
          </p:cNvPr>
          <p:cNvSpPr/>
          <p:nvPr/>
        </p:nvSpPr>
        <p:spPr>
          <a:xfrm>
            <a:off x="8425162" y="3857891"/>
            <a:ext cx="2630904" cy="15473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completes credentialing/verification process</a:t>
            </a:r>
          </a:p>
        </p:txBody>
      </p:sp>
      <p:sp>
        <p:nvSpPr>
          <p:cNvPr id="8" name="Rectangle 7">
            <a:extLst>
              <a:ext uri="{FF2B5EF4-FFF2-40B4-BE49-F238E27FC236}">
                <a16:creationId xmlns:a16="http://schemas.microsoft.com/office/drawing/2014/main" id="{7223617D-E57A-167B-6F08-4972C0374331}"/>
              </a:ext>
            </a:extLst>
          </p:cNvPr>
          <p:cNvSpPr/>
          <p:nvPr/>
        </p:nvSpPr>
        <p:spPr>
          <a:xfrm>
            <a:off x="4523492" y="3832447"/>
            <a:ext cx="2158044" cy="1547388"/>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adds provider to existing group contract</a:t>
            </a:r>
          </a:p>
        </p:txBody>
      </p:sp>
      <p:sp>
        <p:nvSpPr>
          <p:cNvPr id="10" name="Rectangle 9">
            <a:extLst>
              <a:ext uri="{FF2B5EF4-FFF2-40B4-BE49-F238E27FC236}">
                <a16:creationId xmlns:a16="http://schemas.microsoft.com/office/drawing/2014/main" id="{63FB9FE2-655B-2CD7-B999-91ED221FE984}"/>
              </a:ext>
            </a:extLst>
          </p:cNvPr>
          <p:cNvSpPr/>
          <p:nvPr/>
        </p:nvSpPr>
        <p:spPr>
          <a:xfrm>
            <a:off x="8425162" y="1594844"/>
            <a:ext cx="2496075" cy="1508922"/>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Payor processes application and requests additional info where necessary</a:t>
            </a:r>
          </a:p>
        </p:txBody>
      </p:sp>
      <p:sp>
        <p:nvSpPr>
          <p:cNvPr id="11" name="TextBox 10">
            <a:extLst>
              <a:ext uri="{FF2B5EF4-FFF2-40B4-BE49-F238E27FC236}">
                <a16:creationId xmlns:a16="http://schemas.microsoft.com/office/drawing/2014/main" id="{8CB3940A-9841-C91B-9DC9-A2F127668110}"/>
              </a:ext>
            </a:extLst>
          </p:cNvPr>
          <p:cNvSpPr txBox="1"/>
          <p:nvPr/>
        </p:nvSpPr>
        <p:spPr>
          <a:xfrm>
            <a:off x="901222" y="4267375"/>
            <a:ext cx="2750457" cy="1015663"/>
          </a:xfrm>
          <a:prstGeom prst="rect">
            <a:avLst/>
          </a:prstGeom>
          <a:noFill/>
        </p:spPr>
        <p:txBody>
          <a:bodyPr wrap="square" rtlCol="0">
            <a:spAutoFit/>
          </a:bodyPr>
          <a:lstStyle/>
          <a:p>
            <a:r>
              <a:rPr lang="en-US" dirty="0"/>
              <a:t>*</a:t>
            </a:r>
            <a:r>
              <a:rPr lang="en-US" sz="1400" i="1" dirty="0"/>
              <a:t>When applying for an individual contract, the individual provider is typically credentialed during the contracting process</a:t>
            </a:r>
          </a:p>
        </p:txBody>
      </p:sp>
      <p:cxnSp>
        <p:nvCxnSpPr>
          <p:cNvPr id="15" name="Straight Arrow Connector 14">
            <a:extLst>
              <a:ext uri="{FF2B5EF4-FFF2-40B4-BE49-F238E27FC236}">
                <a16:creationId xmlns:a16="http://schemas.microsoft.com/office/drawing/2014/main" id="{F33CCF7E-92E6-F5CB-8B72-8F03F6E794D8}"/>
              </a:ext>
            </a:extLst>
          </p:cNvPr>
          <p:cNvCxnSpPr>
            <a:cxnSpLocks/>
          </p:cNvCxnSpPr>
          <p:nvPr/>
        </p:nvCxnSpPr>
        <p:spPr>
          <a:xfrm>
            <a:off x="7231360" y="2337622"/>
            <a:ext cx="9111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529A1A4-5483-C12B-74E8-E86A2FD6998F}"/>
              </a:ext>
            </a:extLst>
          </p:cNvPr>
          <p:cNvCxnSpPr/>
          <p:nvPr/>
        </p:nvCxnSpPr>
        <p:spPr>
          <a:xfrm>
            <a:off x="5225143" y="2533565"/>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475C084-11A5-4DE8-B8AD-53AB6011FB77}"/>
              </a:ext>
            </a:extLst>
          </p:cNvPr>
          <p:cNvCxnSpPr>
            <a:cxnSpLocks/>
          </p:cNvCxnSpPr>
          <p:nvPr/>
        </p:nvCxnSpPr>
        <p:spPr>
          <a:xfrm>
            <a:off x="2979058" y="2317495"/>
            <a:ext cx="9724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13C0CC0-18CF-D2DE-0747-00EC5069F615}"/>
              </a:ext>
            </a:extLst>
          </p:cNvPr>
          <p:cNvCxnSpPr>
            <a:cxnSpLocks/>
          </p:cNvCxnSpPr>
          <p:nvPr/>
        </p:nvCxnSpPr>
        <p:spPr>
          <a:xfrm flipH="1">
            <a:off x="6981370" y="4593271"/>
            <a:ext cx="9724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2882F60-DB90-6287-6ACE-EB9E6602A776}"/>
              </a:ext>
            </a:extLst>
          </p:cNvPr>
          <p:cNvCxnSpPr>
            <a:cxnSpLocks/>
          </p:cNvCxnSpPr>
          <p:nvPr/>
        </p:nvCxnSpPr>
        <p:spPr>
          <a:xfrm>
            <a:off x="9477829" y="3220188"/>
            <a:ext cx="0" cy="477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574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01200"/>
            <a:ext cx="3707477"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D4DA67C-37B0-5BA0-6D94-EE1E9F8AC3B6}"/>
              </a:ext>
            </a:extLst>
          </p:cNvPr>
          <p:cNvSpPr>
            <a:spLocks noGrp="1"/>
          </p:cNvSpPr>
          <p:nvPr>
            <p:ph type="title"/>
          </p:nvPr>
        </p:nvSpPr>
        <p:spPr>
          <a:xfrm>
            <a:off x="591223" y="1153397"/>
            <a:ext cx="3409783" cy="1300365"/>
          </a:xfrm>
        </p:spPr>
        <p:txBody>
          <a:bodyPr vert="horz" lIns="91440" tIns="45720" rIns="91440" bIns="45720" rtlCol="0" anchor="b">
            <a:normAutofit/>
          </a:bodyPr>
          <a:lstStyle/>
          <a:p>
            <a:pPr algn="ctr"/>
            <a:r>
              <a:rPr lang="en-US" sz="2800" dirty="0">
                <a:solidFill>
                  <a:srgbClr val="FFFFFF"/>
                </a:solidFill>
              </a:rPr>
              <a:t>Group contract prerequisites	</a:t>
            </a:r>
          </a:p>
        </p:txBody>
      </p:sp>
      <p:sp>
        <p:nvSpPr>
          <p:cNvPr id="4" name="TextBox 3">
            <a:extLst>
              <a:ext uri="{FF2B5EF4-FFF2-40B4-BE49-F238E27FC236}">
                <a16:creationId xmlns:a16="http://schemas.microsoft.com/office/drawing/2014/main" id="{00320092-BDA2-D25A-39A4-77A808B19280}"/>
              </a:ext>
            </a:extLst>
          </p:cNvPr>
          <p:cNvSpPr txBox="1"/>
          <p:nvPr/>
        </p:nvSpPr>
        <p:spPr>
          <a:xfrm>
            <a:off x="601255" y="2177142"/>
            <a:ext cx="3409782" cy="3823607"/>
          </a:xfrm>
          <a:prstGeom prst="rect">
            <a:avLst/>
          </a:prstGeom>
        </p:spPr>
        <p:txBody>
          <a:bodyPr vert="horz" lIns="91440" tIns="45720" rIns="91440" bIns="45720" rtlCol="0" anchor="ctr">
            <a:normAutofit/>
          </a:bodyPr>
          <a:lstStyle/>
          <a:p>
            <a:pPr marL="285750" indent="-285750"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In order to be contracted and credentialed with an insurance company, you will need the components listed below at a minimum.  Medicaid and governmental payors may have additional requirements.</a:t>
            </a:r>
          </a:p>
        </p:txBody>
      </p:sp>
      <p:graphicFrame>
        <p:nvGraphicFramePr>
          <p:cNvPr id="6" name="Table 6">
            <a:extLst>
              <a:ext uri="{FF2B5EF4-FFF2-40B4-BE49-F238E27FC236}">
                <a16:creationId xmlns:a16="http://schemas.microsoft.com/office/drawing/2014/main" id="{765BE43B-EB50-3D3C-E7E6-012F1E6A004B}"/>
              </a:ext>
            </a:extLst>
          </p:cNvPr>
          <p:cNvGraphicFramePr>
            <a:graphicFrameLocks noGrp="1"/>
          </p:cNvGraphicFramePr>
          <p:nvPr>
            <p:extLst>
              <p:ext uri="{D42A27DB-BD31-4B8C-83A1-F6EECF244321}">
                <p14:modId xmlns:p14="http://schemas.microsoft.com/office/powerpoint/2010/main" val="2435218573"/>
              </p:ext>
            </p:extLst>
          </p:nvPr>
        </p:nvGraphicFramePr>
        <p:xfrm>
          <a:off x="4592231" y="774654"/>
          <a:ext cx="6831504" cy="5376015"/>
        </p:xfrm>
        <a:graphic>
          <a:graphicData uri="http://schemas.openxmlformats.org/drawingml/2006/table">
            <a:tbl>
              <a:tblPr firstRow="1" bandRow="1">
                <a:tableStyleId>{5C22544A-7EE6-4342-B048-85BDC9FD1C3A}</a:tableStyleId>
              </a:tblPr>
              <a:tblGrid>
                <a:gridCol w="3360718">
                  <a:extLst>
                    <a:ext uri="{9D8B030D-6E8A-4147-A177-3AD203B41FA5}">
                      <a16:colId xmlns:a16="http://schemas.microsoft.com/office/drawing/2014/main" val="949327386"/>
                    </a:ext>
                  </a:extLst>
                </a:gridCol>
                <a:gridCol w="3470786">
                  <a:extLst>
                    <a:ext uri="{9D8B030D-6E8A-4147-A177-3AD203B41FA5}">
                      <a16:colId xmlns:a16="http://schemas.microsoft.com/office/drawing/2014/main" val="2172113506"/>
                    </a:ext>
                  </a:extLst>
                </a:gridCol>
              </a:tblGrid>
              <a:tr h="651598">
                <a:tc>
                  <a:txBody>
                    <a:bodyPr/>
                    <a:lstStyle/>
                    <a:p>
                      <a:pPr algn="ctr"/>
                      <a:r>
                        <a:rPr lang="en-US" sz="1700"/>
                        <a:t>Needed for Group Contract</a:t>
                      </a:r>
                    </a:p>
                  </a:txBody>
                  <a:tcPr marL="88054" marR="88054" marT="44027" marB="44027"/>
                </a:tc>
                <a:tc>
                  <a:txBody>
                    <a:bodyPr/>
                    <a:lstStyle/>
                    <a:p>
                      <a:pPr algn="ctr"/>
                      <a:r>
                        <a:rPr lang="en-US" sz="1700"/>
                        <a:t>Needed for Each Individual Provider</a:t>
                      </a:r>
                    </a:p>
                  </a:txBody>
                  <a:tcPr marL="88054" marR="88054" marT="44027" marB="44027"/>
                </a:tc>
                <a:extLst>
                  <a:ext uri="{0D108BD9-81ED-4DB2-BD59-A6C34878D82A}">
                    <a16:rowId xmlns:a16="http://schemas.microsoft.com/office/drawing/2014/main" val="3646093179"/>
                  </a:ext>
                </a:extLst>
              </a:tr>
              <a:tr h="38743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700" dirty="0"/>
                        <a:t>A Type 2 (Group) NPI</a:t>
                      </a:r>
                    </a:p>
                    <a:p>
                      <a:endParaRPr lang="en-US" sz="1700" dirty="0"/>
                    </a:p>
                  </a:txBody>
                  <a:tcPr marL="88054" marR="88054" marT="44027" marB="44027"/>
                </a:tc>
                <a:tc>
                  <a:txBody>
                    <a:bodyPr/>
                    <a:lstStyle/>
                    <a:p>
                      <a:r>
                        <a:rPr lang="en-US" sz="1700" dirty="0"/>
                        <a:t>A Type 1 (Individual) NPI</a:t>
                      </a:r>
                    </a:p>
                  </a:txBody>
                  <a:tcPr marL="88054" marR="88054" marT="44027" marB="44027"/>
                </a:tc>
                <a:extLst>
                  <a:ext uri="{0D108BD9-81ED-4DB2-BD59-A6C34878D82A}">
                    <a16:rowId xmlns:a16="http://schemas.microsoft.com/office/drawing/2014/main" val="2888504007"/>
                  </a:ext>
                </a:extLst>
              </a:tr>
              <a:tr h="651598">
                <a:tc>
                  <a:txBody>
                    <a:bodyPr/>
                    <a:lstStyle/>
                    <a:p>
                      <a:r>
                        <a:rPr lang="en-US" sz="1700" dirty="0"/>
                        <a:t>Professional Liability Insurance</a:t>
                      </a:r>
                    </a:p>
                  </a:txBody>
                  <a:tcPr marL="88054" marR="88054" marT="44027" marB="44027"/>
                </a:tc>
                <a:tc>
                  <a:txBody>
                    <a:bodyPr/>
                    <a:lstStyle/>
                    <a:p>
                      <a:r>
                        <a:rPr lang="en-US" sz="1700" dirty="0"/>
                        <a:t>A State License (if applicable to specialty)</a:t>
                      </a:r>
                    </a:p>
                  </a:txBody>
                  <a:tcPr marL="88054" marR="88054" marT="44027" marB="44027"/>
                </a:tc>
                <a:extLst>
                  <a:ext uri="{0D108BD9-81ED-4DB2-BD59-A6C34878D82A}">
                    <a16:rowId xmlns:a16="http://schemas.microsoft.com/office/drawing/2014/main" val="3786081245"/>
                  </a:ext>
                </a:extLst>
              </a:tr>
              <a:tr h="651598">
                <a:tc>
                  <a:txBody>
                    <a:bodyPr/>
                    <a:lstStyle/>
                    <a:p>
                      <a:r>
                        <a:rPr lang="en-US" sz="1700"/>
                        <a:t>IRS 575 CP or IRS 147C Letter (TIN establishment)</a:t>
                      </a:r>
                    </a:p>
                  </a:txBody>
                  <a:tcPr marL="88054" marR="88054" marT="44027" marB="44027"/>
                </a:tc>
                <a:tc>
                  <a:txBody>
                    <a:bodyPr/>
                    <a:lstStyle/>
                    <a:p>
                      <a:r>
                        <a:rPr lang="en-US" sz="1700"/>
                        <a:t>Board Certification (if applicable to specialty)</a:t>
                      </a:r>
                    </a:p>
                  </a:txBody>
                  <a:tcPr marL="88054" marR="88054" marT="44027" marB="44027"/>
                </a:tc>
                <a:extLst>
                  <a:ext uri="{0D108BD9-81ED-4DB2-BD59-A6C34878D82A}">
                    <a16:rowId xmlns:a16="http://schemas.microsoft.com/office/drawing/2014/main" val="2495187238"/>
                  </a:ext>
                </a:extLst>
              </a:tr>
              <a:tr h="651598">
                <a:tc>
                  <a:txBody>
                    <a:bodyPr/>
                    <a:lstStyle/>
                    <a:p>
                      <a:r>
                        <a:rPr lang="en-US" sz="1700"/>
                        <a:t>A Tax ID</a:t>
                      </a:r>
                    </a:p>
                  </a:txBody>
                  <a:tcPr marL="88054" marR="88054" marT="44027" marB="44027"/>
                </a:tc>
                <a:tc>
                  <a:txBody>
                    <a:bodyPr/>
                    <a:lstStyle/>
                    <a:p>
                      <a:r>
                        <a:rPr lang="en-US" sz="1700"/>
                        <a:t>A Complete and Updated CAQH Profile</a:t>
                      </a:r>
                    </a:p>
                  </a:txBody>
                  <a:tcPr marL="88054" marR="88054" marT="44027" marB="44027"/>
                </a:tc>
                <a:extLst>
                  <a:ext uri="{0D108BD9-81ED-4DB2-BD59-A6C34878D82A}">
                    <a16:rowId xmlns:a16="http://schemas.microsoft.com/office/drawing/2014/main" val="2839705132"/>
                  </a:ext>
                </a:extLst>
              </a:tr>
              <a:tr h="387437">
                <a:tc>
                  <a:txBody>
                    <a:bodyPr/>
                    <a:lstStyle/>
                    <a:p>
                      <a:r>
                        <a:rPr lang="en-US" sz="1700" dirty="0"/>
                        <a:t>W9</a:t>
                      </a:r>
                    </a:p>
                  </a:txBody>
                  <a:tcPr marL="88054" marR="88054" marT="44027" marB="44027"/>
                </a:tc>
                <a:tc>
                  <a:txBody>
                    <a:bodyPr/>
                    <a:lstStyle/>
                    <a:p>
                      <a:r>
                        <a:rPr lang="en-US" sz="1700"/>
                        <a:t>A Valid Social Security Number</a:t>
                      </a:r>
                    </a:p>
                  </a:txBody>
                  <a:tcPr marL="88054" marR="88054" marT="44027" marB="44027"/>
                </a:tc>
                <a:extLst>
                  <a:ext uri="{0D108BD9-81ED-4DB2-BD59-A6C34878D82A}">
                    <a16:rowId xmlns:a16="http://schemas.microsoft.com/office/drawing/2014/main" val="1908278606"/>
                  </a:ext>
                </a:extLst>
              </a:tr>
              <a:tr h="651598">
                <a:tc>
                  <a:txBody>
                    <a:bodyPr/>
                    <a:lstStyle/>
                    <a:p>
                      <a:r>
                        <a:rPr lang="en-US" sz="1700"/>
                        <a:t>Each Provider Must Meet All Individual Requirements</a:t>
                      </a:r>
                    </a:p>
                  </a:txBody>
                  <a:tcPr marL="88054" marR="88054" marT="44027" marB="44027"/>
                </a:tc>
                <a:tc>
                  <a:txBody>
                    <a:bodyPr/>
                    <a:lstStyle/>
                    <a:p>
                      <a:r>
                        <a:rPr lang="en-US" sz="1700"/>
                        <a:t>Criminal Background Check</a:t>
                      </a:r>
                    </a:p>
                  </a:txBody>
                  <a:tcPr marL="88054" marR="88054" marT="44027" marB="44027"/>
                </a:tc>
                <a:extLst>
                  <a:ext uri="{0D108BD9-81ED-4DB2-BD59-A6C34878D82A}">
                    <a16:rowId xmlns:a16="http://schemas.microsoft.com/office/drawing/2014/main" val="2044203125"/>
                  </a:ext>
                </a:extLst>
              </a:tr>
              <a:tr h="440269">
                <a:tc>
                  <a:txBody>
                    <a:bodyPr/>
                    <a:lstStyle/>
                    <a:p>
                      <a:r>
                        <a:rPr lang="en-US" sz="1700" dirty="0"/>
                        <a:t>Some payors require a minimum # of BCBAs.  Some will allow a group contract to be entered with only 1 BCBA.</a:t>
                      </a:r>
                    </a:p>
                  </a:txBody>
                  <a:tcPr marL="88054" marR="88054" marT="44027" marB="44027"/>
                </a:tc>
                <a:tc>
                  <a:txBody>
                    <a:bodyPr/>
                    <a:lstStyle/>
                    <a:p>
                      <a:r>
                        <a:rPr lang="en-US" sz="1700" dirty="0"/>
                        <a:t>A copy of each provider’s CV</a:t>
                      </a:r>
                    </a:p>
                  </a:txBody>
                  <a:tcPr marL="88054" marR="88054" marT="44027" marB="44027"/>
                </a:tc>
                <a:extLst>
                  <a:ext uri="{0D108BD9-81ED-4DB2-BD59-A6C34878D82A}">
                    <a16:rowId xmlns:a16="http://schemas.microsoft.com/office/drawing/2014/main" val="2432369383"/>
                  </a:ext>
                </a:extLst>
              </a:tr>
            </a:tbl>
          </a:graphicData>
        </a:graphic>
      </p:graphicFrame>
    </p:spTree>
    <p:extLst>
      <p:ext uri="{BB962C8B-B14F-4D97-AF65-F5344CB8AC3E}">
        <p14:creationId xmlns:p14="http://schemas.microsoft.com/office/powerpoint/2010/main" val="44897046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01200"/>
            <a:ext cx="3707477"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D4DA67C-37B0-5BA0-6D94-EE1E9F8AC3B6}"/>
              </a:ext>
            </a:extLst>
          </p:cNvPr>
          <p:cNvSpPr>
            <a:spLocks noGrp="1"/>
          </p:cNvSpPr>
          <p:nvPr>
            <p:ph type="title"/>
          </p:nvPr>
        </p:nvSpPr>
        <p:spPr>
          <a:xfrm>
            <a:off x="591223" y="1153397"/>
            <a:ext cx="3409783" cy="1300365"/>
          </a:xfrm>
        </p:spPr>
        <p:txBody>
          <a:bodyPr vert="horz" lIns="91440" tIns="45720" rIns="91440" bIns="45720" rtlCol="0" anchor="b">
            <a:normAutofit/>
          </a:bodyPr>
          <a:lstStyle/>
          <a:p>
            <a:pPr algn="ctr"/>
            <a:r>
              <a:rPr lang="en-US" sz="2800" dirty="0">
                <a:solidFill>
                  <a:srgbClr val="FFFFFF"/>
                </a:solidFill>
              </a:rPr>
              <a:t>individual contract prerequisites	</a:t>
            </a:r>
          </a:p>
        </p:txBody>
      </p:sp>
      <p:sp>
        <p:nvSpPr>
          <p:cNvPr id="4" name="TextBox 3">
            <a:extLst>
              <a:ext uri="{FF2B5EF4-FFF2-40B4-BE49-F238E27FC236}">
                <a16:creationId xmlns:a16="http://schemas.microsoft.com/office/drawing/2014/main" id="{00320092-BDA2-D25A-39A4-77A808B19280}"/>
              </a:ext>
            </a:extLst>
          </p:cNvPr>
          <p:cNvSpPr txBox="1"/>
          <p:nvPr/>
        </p:nvSpPr>
        <p:spPr>
          <a:xfrm>
            <a:off x="601255" y="2177142"/>
            <a:ext cx="3409782" cy="3823607"/>
          </a:xfrm>
          <a:prstGeom prst="rect">
            <a:avLst/>
          </a:prstGeom>
        </p:spPr>
        <p:txBody>
          <a:bodyPr vert="horz" lIns="91440" tIns="45720" rIns="91440" bIns="45720" rtlCol="0" anchor="ctr">
            <a:normAutofit/>
          </a:bodyPr>
          <a:lstStyle/>
          <a:p>
            <a:pPr marL="285750" indent="-285750" defTabSz="457200">
              <a:spcBef>
                <a:spcPct val="20000"/>
              </a:spcBef>
              <a:spcAft>
                <a:spcPts val="600"/>
              </a:spcAft>
              <a:buClr>
                <a:schemeClr val="accent1"/>
              </a:buClr>
              <a:buSzPct val="92000"/>
              <a:buFont typeface="Wingdings 2" panose="05020102010507070707" pitchFamily="18" charset="2"/>
              <a:buChar char=""/>
            </a:pPr>
            <a:r>
              <a:rPr lang="en-US" dirty="0">
                <a:solidFill>
                  <a:srgbClr val="FFFFFF"/>
                </a:solidFill>
              </a:rPr>
              <a:t>In order to be contracted and credentialed with an insurance company, you will need the components listed below at a minimum.  Medicaid and governmental payors may have additional requirements.</a:t>
            </a:r>
          </a:p>
        </p:txBody>
      </p:sp>
      <p:graphicFrame>
        <p:nvGraphicFramePr>
          <p:cNvPr id="5" name="Table 6">
            <a:extLst>
              <a:ext uri="{FF2B5EF4-FFF2-40B4-BE49-F238E27FC236}">
                <a16:creationId xmlns:a16="http://schemas.microsoft.com/office/drawing/2014/main" id="{1201D547-909C-5EDF-3F1C-264F546D6DB3}"/>
              </a:ext>
            </a:extLst>
          </p:cNvPr>
          <p:cNvGraphicFramePr>
            <a:graphicFrameLocks noGrp="1"/>
          </p:cNvGraphicFramePr>
          <p:nvPr>
            <p:extLst>
              <p:ext uri="{D42A27DB-BD31-4B8C-83A1-F6EECF244321}">
                <p14:modId xmlns:p14="http://schemas.microsoft.com/office/powerpoint/2010/main" val="3666550795"/>
              </p:ext>
            </p:extLst>
          </p:nvPr>
        </p:nvGraphicFramePr>
        <p:xfrm>
          <a:off x="4592232" y="636925"/>
          <a:ext cx="6821726" cy="5589253"/>
        </p:xfrm>
        <a:graphic>
          <a:graphicData uri="http://schemas.openxmlformats.org/drawingml/2006/table">
            <a:tbl>
              <a:tblPr firstRow="1" bandRow="1">
                <a:tableStyleId>{5C22544A-7EE6-4342-B048-85BDC9FD1C3A}</a:tableStyleId>
              </a:tblPr>
              <a:tblGrid>
                <a:gridCol w="6821726">
                  <a:extLst>
                    <a:ext uri="{9D8B030D-6E8A-4147-A177-3AD203B41FA5}">
                      <a16:colId xmlns:a16="http://schemas.microsoft.com/office/drawing/2014/main" val="1380167520"/>
                    </a:ext>
                  </a:extLst>
                </a:gridCol>
              </a:tblGrid>
              <a:tr h="379754">
                <a:tc>
                  <a:txBody>
                    <a:bodyPr/>
                    <a:lstStyle/>
                    <a:p>
                      <a:pPr algn="ctr"/>
                      <a:r>
                        <a:rPr lang="en-US" dirty="0"/>
                        <a:t>Required For Individual Contract</a:t>
                      </a:r>
                    </a:p>
                  </a:txBody>
                  <a:tcPr/>
                </a:tc>
                <a:extLst>
                  <a:ext uri="{0D108BD9-81ED-4DB2-BD59-A6C34878D82A}">
                    <a16:rowId xmlns:a16="http://schemas.microsoft.com/office/drawing/2014/main" val="1298271602"/>
                  </a:ext>
                </a:extLst>
              </a:tr>
              <a:tr h="94938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Professional Liability Insurance (</a:t>
                      </a:r>
                      <a:r>
                        <a:rPr lang="en-US" sz="1800" kern="1200" dirty="0">
                          <a:solidFill>
                            <a:schemeClr val="dk1"/>
                          </a:solidFill>
                          <a:effectLst/>
                          <a:latin typeface="+mn-lt"/>
                          <a:ea typeface="+mn-ea"/>
                          <a:cs typeface="+mn-cs"/>
                        </a:rPr>
                        <a:t>$1,000,000/$3,000,000 limit at minimum)</a:t>
                      </a:r>
                    </a:p>
                    <a:p>
                      <a:endParaRPr lang="en-US" dirty="0"/>
                    </a:p>
                  </a:txBody>
                  <a:tcPr/>
                </a:tc>
                <a:extLst>
                  <a:ext uri="{0D108BD9-81ED-4DB2-BD59-A6C34878D82A}">
                    <a16:rowId xmlns:a16="http://schemas.microsoft.com/office/drawing/2014/main" val="782445058"/>
                  </a:ext>
                </a:extLst>
              </a:tr>
              <a:tr h="488496">
                <a:tc>
                  <a:txBody>
                    <a:bodyPr/>
                    <a:lstStyle/>
                    <a:p>
                      <a:r>
                        <a:rPr lang="en-US" dirty="0"/>
                        <a:t>Valid Social Security Number</a:t>
                      </a:r>
                    </a:p>
                  </a:txBody>
                  <a:tcPr/>
                </a:tc>
                <a:extLst>
                  <a:ext uri="{0D108BD9-81ED-4DB2-BD59-A6C34878D82A}">
                    <a16:rowId xmlns:a16="http://schemas.microsoft.com/office/drawing/2014/main" val="3716510575"/>
                  </a:ext>
                </a:extLst>
              </a:tr>
              <a:tr h="488496">
                <a:tc>
                  <a:txBody>
                    <a:bodyPr/>
                    <a:lstStyle/>
                    <a:p>
                      <a:r>
                        <a:rPr lang="en-US" dirty="0"/>
                        <a:t>Completed and up-to-date CAQH profile</a:t>
                      </a:r>
                    </a:p>
                  </a:txBody>
                  <a:tcPr/>
                </a:tc>
                <a:extLst>
                  <a:ext uri="{0D108BD9-81ED-4DB2-BD59-A6C34878D82A}">
                    <a16:rowId xmlns:a16="http://schemas.microsoft.com/office/drawing/2014/main" val="1397676411"/>
                  </a:ext>
                </a:extLst>
              </a:tr>
              <a:tr h="488496">
                <a:tc>
                  <a:txBody>
                    <a:bodyPr/>
                    <a:lstStyle/>
                    <a:p>
                      <a:r>
                        <a:rPr lang="en-US" dirty="0"/>
                        <a:t>Type 1 (Individual) NPI</a:t>
                      </a:r>
                    </a:p>
                  </a:txBody>
                  <a:tcPr/>
                </a:tc>
                <a:extLst>
                  <a:ext uri="{0D108BD9-81ED-4DB2-BD59-A6C34878D82A}">
                    <a16:rowId xmlns:a16="http://schemas.microsoft.com/office/drawing/2014/main" val="3425436109"/>
                  </a:ext>
                </a:extLst>
              </a:tr>
              <a:tr h="488496">
                <a:tc>
                  <a:txBody>
                    <a:bodyPr/>
                    <a:lstStyle/>
                    <a:p>
                      <a:r>
                        <a:rPr lang="en-US" dirty="0"/>
                        <a:t>Completed W9 form</a:t>
                      </a:r>
                    </a:p>
                  </a:txBody>
                  <a:tcPr/>
                </a:tc>
                <a:extLst>
                  <a:ext uri="{0D108BD9-81ED-4DB2-BD59-A6C34878D82A}">
                    <a16:rowId xmlns:a16="http://schemas.microsoft.com/office/drawing/2014/main" val="3653090690"/>
                  </a:ext>
                </a:extLst>
              </a:tr>
              <a:tr h="66456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State license (if applicable)</a:t>
                      </a:r>
                    </a:p>
                    <a:p>
                      <a:endParaRPr lang="en-US" dirty="0"/>
                    </a:p>
                  </a:txBody>
                  <a:tcPr/>
                </a:tc>
                <a:extLst>
                  <a:ext uri="{0D108BD9-81ED-4DB2-BD59-A6C34878D82A}">
                    <a16:rowId xmlns:a16="http://schemas.microsoft.com/office/drawing/2014/main" val="2658035648"/>
                  </a:ext>
                </a:extLst>
              </a:tr>
              <a:tr h="66456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Board Certification (if applicable)</a:t>
                      </a:r>
                    </a:p>
                    <a:p>
                      <a:endParaRPr lang="en-US" dirty="0"/>
                    </a:p>
                  </a:txBody>
                  <a:tcPr/>
                </a:tc>
                <a:extLst>
                  <a:ext uri="{0D108BD9-81ED-4DB2-BD59-A6C34878D82A}">
                    <a16:rowId xmlns:a16="http://schemas.microsoft.com/office/drawing/2014/main" val="3760748836"/>
                  </a:ext>
                </a:extLst>
              </a:tr>
              <a:tr h="488496">
                <a:tc>
                  <a:txBody>
                    <a:bodyPr/>
                    <a:lstStyle/>
                    <a:p>
                      <a:r>
                        <a:rPr lang="en-US" dirty="0"/>
                        <a:t>A billing address that is not a PO Box</a:t>
                      </a:r>
                    </a:p>
                  </a:txBody>
                  <a:tcPr/>
                </a:tc>
                <a:extLst>
                  <a:ext uri="{0D108BD9-81ED-4DB2-BD59-A6C34878D82A}">
                    <a16:rowId xmlns:a16="http://schemas.microsoft.com/office/drawing/2014/main" val="3292780700"/>
                  </a:ext>
                </a:extLst>
              </a:tr>
              <a:tr h="488496">
                <a:tc>
                  <a:txBody>
                    <a:bodyPr/>
                    <a:lstStyle/>
                    <a:p>
                      <a:r>
                        <a:rPr lang="en-US" dirty="0"/>
                        <a:t>Must meet all payor-specific requirements</a:t>
                      </a:r>
                    </a:p>
                  </a:txBody>
                  <a:tcPr/>
                </a:tc>
                <a:extLst>
                  <a:ext uri="{0D108BD9-81ED-4DB2-BD59-A6C34878D82A}">
                    <a16:rowId xmlns:a16="http://schemas.microsoft.com/office/drawing/2014/main" val="2008458236"/>
                  </a:ext>
                </a:extLst>
              </a:tr>
            </a:tbl>
          </a:graphicData>
        </a:graphic>
      </p:graphicFrame>
    </p:spTree>
    <p:extLst>
      <p:ext uri="{BB962C8B-B14F-4D97-AF65-F5344CB8AC3E}">
        <p14:creationId xmlns:p14="http://schemas.microsoft.com/office/powerpoint/2010/main" val="34844271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TLC Profile 2">
      <a:dk1>
        <a:sysClr val="windowText" lastClr="000000"/>
      </a:dk1>
      <a:lt1>
        <a:sysClr val="window" lastClr="FFFFFF"/>
      </a:lt1>
      <a:dk2>
        <a:srgbClr val="44546A"/>
      </a:dk2>
      <a:lt2>
        <a:srgbClr val="E7E6E6"/>
      </a:lt2>
      <a:accent1>
        <a:srgbClr val="034A90"/>
      </a:accent1>
      <a:accent2>
        <a:srgbClr val="AB73D5"/>
      </a:accent2>
      <a:accent3>
        <a:srgbClr val="A5A5A5"/>
      </a:accent3>
      <a:accent4>
        <a:srgbClr val="000000"/>
      </a:accent4>
      <a:accent5>
        <a:srgbClr val="C490AA"/>
      </a:accent5>
      <a:accent6>
        <a:srgbClr val="48A1FA"/>
      </a:accent6>
      <a:hlink>
        <a:srgbClr val="0563C1"/>
      </a:hlink>
      <a:folHlink>
        <a:srgbClr val="954F72"/>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docProps/app.xml><?xml version="1.0" encoding="utf-8"?>
<Properties xmlns="http://schemas.openxmlformats.org/officeDocument/2006/extended-properties" xmlns:vt="http://schemas.openxmlformats.org/officeDocument/2006/docPropsVTypes">
  <TotalTime>69</TotalTime>
  <Words>758</Words>
  <Application>Microsoft Office PowerPoint</Application>
  <PresentationFormat>Widescreen</PresentationFormat>
  <Paragraphs>84</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 Nova Light</vt:lpstr>
      <vt:lpstr>Wingdings 2</vt:lpstr>
      <vt:lpstr>DividendVTI</vt:lpstr>
      <vt:lpstr>Contracting and Credentialing</vt:lpstr>
      <vt:lpstr>A Few Things to note</vt:lpstr>
      <vt:lpstr>Contracting vs. credentialing</vt:lpstr>
      <vt:lpstr>Group vs. Individual Contracts</vt:lpstr>
      <vt:lpstr>A Contracting roadmap</vt:lpstr>
      <vt:lpstr>a credentialing roadmap</vt:lpstr>
      <vt:lpstr>Group contract prerequisites </vt:lpstr>
      <vt:lpstr>individual contract prerequisites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Contracting and Credentialing</dc:title>
  <dc:creator>Candace Webb</dc:creator>
  <cp:lastModifiedBy>Candace Webb</cp:lastModifiedBy>
  <cp:revision>1</cp:revision>
  <dcterms:created xsi:type="dcterms:W3CDTF">2023-07-18T01:49:58Z</dcterms:created>
  <dcterms:modified xsi:type="dcterms:W3CDTF">2023-09-26T16:55:00Z</dcterms:modified>
</cp:coreProperties>
</file>