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9" r:id="rId42"/>
    <p:sldId id="296" r:id="rId43"/>
    <p:sldId id="297" r:id="rId44"/>
    <p:sldId id="298" r:id="rId45"/>
  </p:sldIdLst>
  <p:sldSz cx="18288000" cy="10287000"/>
  <p:notesSz cx="6858000" cy="9144000"/>
  <p:embeddedFontLst>
    <p:embeddedFont>
      <p:font typeface="Open Sans" panose="020B0606030504020204" pitchFamily="3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hZcfauMUSK4iFIWzZBAPUZSLEw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BF2828-4CFF-9C19-2AA9-FADCADACEEEB}" v="405" dt="2024-07-03T15:05:23.9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80" d="100"/>
          <a:sy n="80" d="100"/>
        </p:scale>
        <p:origin x="824" y="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daefa209d5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2daefa209d5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daefa209d5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2daefa209d5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daefa209d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g2daefa209d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daefa209d5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g2daefa209d5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16914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2daefa209d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g2daefa209d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2e860a06af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g2e860a06a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daefa209d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2daefa209d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8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4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4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4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4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shorturl.at/tvoxl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76E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12328127" y="-239018"/>
            <a:ext cx="8439686" cy="7384725"/>
            <a:chOff x="0" y="0"/>
            <a:chExt cx="812800" cy="711200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EAE0D4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127000" y="127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"/>
          <p:cNvSpPr/>
          <p:nvPr/>
        </p:nvSpPr>
        <p:spPr>
          <a:xfrm rot="-15261" flipH="1">
            <a:off x="12495583" y="-221064"/>
            <a:ext cx="8104774" cy="7091677"/>
          </a:xfrm>
          <a:custGeom>
            <a:avLst/>
            <a:gdLst/>
            <a:ahLst/>
            <a:cxnLst/>
            <a:rect l="l" t="t" r="r" b="b"/>
            <a:pathLst>
              <a:path w="812800" h="711200" extrusionOk="0">
                <a:moveTo>
                  <a:pt x="406400" y="711200"/>
                </a:moveTo>
                <a:lnTo>
                  <a:pt x="812800" y="0"/>
                </a:lnTo>
                <a:lnTo>
                  <a:pt x="0" y="0"/>
                </a:lnTo>
                <a:lnTo>
                  <a:pt x="406400" y="7112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31331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8" name="Google Shape;88;p1"/>
          <p:cNvSpPr/>
          <p:nvPr/>
        </p:nvSpPr>
        <p:spPr>
          <a:xfrm rot="1665064">
            <a:off x="17214798" y="4770823"/>
            <a:ext cx="89003" cy="6840456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"/>
          <p:cNvSpPr/>
          <p:nvPr/>
        </p:nvSpPr>
        <p:spPr>
          <a:xfrm>
            <a:off x="1028700" y="8684186"/>
            <a:ext cx="4139289" cy="1148227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0" name="Google Shape;90;p1"/>
          <p:cNvSpPr/>
          <p:nvPr/>
        </p:nvSpPr>
        <p:spPr>
          <a:xfrm>
            <a:off x="5296592" y="8422547"/>
            <a:ext cx="4186726" cy="1671507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91;p1"/>
          <p:cNvSpPr txBox="1"/>
          <p:nvPr/>
        </p:nvSpPr>
        <p:spPr>
          <a:xfrm>
            <a:off x="1028700" y="1752043"/>
            <a:ext cx="11281200" cy="46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999" b="1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FROM BCBA TO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999" b="1" i="1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ETHICAL</a:t>
            </a:r>
            <a:r>
              <a:rPr lang="en-US" sz="9999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BUSINESS OWNER</a:t>
            </a:r>
            <a:endParaRPr/>
          </a:p>
        </p:txBody>
      </p:sp>
      <p:sp>
        <p:nvSpPr>
          <p:cNvPr id="92" name="Google Shape;92;p1"/>
          <p:cNvSpPr txBox="1"/>
          <p:nvPr/>
        </p:nvSpPr>
        <p:spPr>
          <a:xfrm>
            <a:off x="1028700" y="6664377"/>
            <a:ext cx="90939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Navigating the Journey from Practice to Profit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g2daefa209d5_0_28"/>
          <p:cNvGrpSpPr/>
          <p:nvPr/>
        </p:nvGrpSpPr>
        <p:grpSpPr>
          <a:xfrm>
            <a:off x="10266925" y="2381024"/>
            <a:ext cx="8445065" cy="7353450"/>
            <a:chOff x="0" y="-38100"/>
            <a:chExt cx="2224200" cy="1755000"/>
          </a:xfrm>
        </p:grpSpPr>
        <p:sp>
          <p:nvSpPr>
            <p:cNvPr id="204" name="Google Shape;204;g2daefa209d5_0_28"/>
            <p:cNvSpPr/>
            <p:nvPr/>
          </p:nvSpPr>
          <p:spPr>
            <a:xfrm>
              <a:off x="0" y="0"/>
              <a:ext cx="2224075" cy="1716848"/>
            </a:xfrm>
            <a:custGeom>
              <a:avLst/>
              <a:gdLst/>
              <a:ahLst/>
              <a:cxnLst/>
              <a:rect l="l" t="t" r="r" b="b"/>
              <a:pathLst>
                <a:path w="2224075" h="1716848" extrusionOk="0">
                  <a:moveTo>
                    <a:pt x="0" y="0"/>
                  </a:moveTo>
                  <a:lnTo>
                    <a:pt x="2224075" y="0"/>
                  </a:lnTo>
                  <a:lnTo>
                    <a:pt x="2224075" y="1716848"/>
                  </a:lnTo>
                  <a:lnTo>
                    <a:pt x="0" y="1716848"/>
                  </a:lnTo>
                  <a:close/>
                </a:path>
              </a:pathLst>
            </a:custGeom>
            <a:solidFill>
              <a:srgbClr val="E07827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Google Shape;205;g2daefa209d5_0_28"/>
            <p:cNvSpPr txBox="1"/>
            <p:nvPr/>
          </p:nvSpPr>
          <p:spPr>
            <a:xfrm>
              <a:off x="0" y="-38100"/>
              <a:ext cx="2224200" cy="175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g2daefa209d5_0_28"/>
          <p:cNvGrpSpPr/>
          <p:nvPr/>
        </p:nvGrpSpPr>
        <p:grpSpPr>
          <a:xfrm>
            <a:off x="10776876" y="2932625"/>
            <a:ext cx="6939023" cy="6309625"/>
            <a:chOff x="0" y="-28575"/>
            <a:chExt cx="12415500" cy="8412833"/>
          </a:xfrm>
        </p:grpSpPr>
        <p:sp>
          <p:nvSpPr>
            <p:cNvPr id="207" name="Google Shape;207;g2daefa209d5_0_28"/>
            <p:cNvSpPr txBox="1"/>
            <p:nvPr/>
          </p:nvSpPr>
          <p:spPr>
            <a:xfrm>
              <a:off x="0" y="-28575"/>
              <a:ext cx="124155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THE DILEMMA</a:t>
              </a:r>
              <a:endParaRPr>
                <a:solidFill>
                  <a:srgbClr val="FFFBF0"/>
                </a:solidFill>
              </a:endParaRPr>
            </a:p>
          </p:txBody>
        </p:sp>
        <p:sp>
          <p:nvSpPr>
            <p:cNvPr id="208" name="Google Shape;208;g2daefa209d5_0_28"/>
            <p:cNvSpPr txBox="1"/>
            <p:nvPr/>
          </p:nvSpPr>
          <p:spPr>
            <a:xfrm>
              <a:off x="0" y="1303658"/>
              <a:ext cx="12415500" cy="708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Arial"/>
                <a:buChar char="•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Selective data is used to paint a more favorable picture.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91440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Open Sans"/>
                <a:buChar char="•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Testimonials don’t reflect the full spectrum of client experience.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91440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Open Sans"/>
                <a:buChar char="•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Success rates don’t provide context.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09" name="Google Shape;209;g2daefa209d5_0_28"/>
          <p:cNvSpPr txBox="1"/>
          <p:nvPr/>
        </p:nvSpPr>
        <p:spPr>
          <a:xfrm>
            <a:off x="1028700" y="1023938"/>
            <a:ext cx="14013900" cy="1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The Great Success Story Spin</a:t>
            </a:r>
            <a:endParaRPr/>
          </a:p>
        </p:txBody>
      </p:sp>
      <p:grpSp>
        <p:nvGrpSpPr>
          <p:cNvPr id="210" name="Google Shape;210;g2daefa209d5_0_28"/>
          <p:cNvGrpSpPr/>
          <p:nvPr/>
        </p:nvGrpSpPr>
        <p:grpSpPr>
          <a:xfrm>
            <a:off x="1113502" y="2932624"/>
            <a:ext cx="7093125" cy="5616850"/>
            <a:chOff x="-12827000" y="-28575"/>
            <a:chExt cx="9457500" cy="7489133"/>
          </a:xfrm>
        </p:grpSpPr>
        <p:sp>
          <p:nvSpPr>
            <p:cNvPr id="211" name="Google Shape;211;g2daefa209d5_0_28"/>
            <p:cNvSpPr txBox="1"/>
            <p:nvPr/>
          </p:nvSpPr>
          <p:spPr>
            <a:xfrm>
              <a:off x="-12827000" y="-28575"/>
              <a:ext cx="94575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A</a:t>
              </a:r>
              <a:r>
                <a:rPr lang="en-US" sz="3300" b="1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S </a:t>
              </a:r>
              <a:r>
                <a:rPr lang="en-US" sz="33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THE BUSINESS OWNER,</a:t>
              </a:r>
              <a:endParaRPr>
                <a:solidFill>
                  <a:srgbClr val="36476E"/>
                </a:solidFill>
              </a:endParaRPr>
            </a:p>
          </p:txBody>
        </p:sp>
        <p:sp>
          <p:nvSpPr>
            <p:cNvPr id="212" name="Google Shape;212;g2daefa209d5_0_28"/>
            <p:cNvSpPr txBox="1"/>
            <p:nvPr/>
          </p:nvSpPr>
          <p:spPr>
            <a:xfrm>
              <a:off x="-12827000" y="1303658"/>
              <a:ext cx="9457500" cy="615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6476E"/>
                </a:buClr>
                <a:buSzPts val="3000"/>
                <a:buFont typeface="Arial"/>
                <a:buChar char="•"/>
              </a:pP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You need to attract more clients to grow the practice. 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6476E"/>
                </a:buClr>
                <a:buSzPts val="3000"/>
                <a:buFont typeface="Open Sans"/>
                <a:buChar char="•"/>
              </a:pP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You invest in targeted online marketing.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6476E"/>
                </a:buClr>
                <a:buSzPts val="3000"/>
                <a:buFont typeface="Open Sans"/>
                <a:buChar char="•"/>
              </a:pP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The ads emphasize success rates and client testimonials. 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13" name="Google Shape;213;g2daefa209d5_0_28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daefa209d5_0_4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328" b="-9328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219" name="Google Shape;219;g2daefa209d5_0_41"/>
          <p:cNvGrpSpPr/>
          <p:nvPr/>
        </p:nvGrpSpPr>
        <p:grpSpPr>
          <a:xfrm>
            <a:off x="1607612" y="4010322"/>
            <a:ext cx="15121575" cy="2508506"/>
            <a:chOff x="0" y="-114300"/>
            <a:chExt cx="20162100" cy="3344675"/>
          </a:xfrm>
        </p:grpSpPr>
        <p:sp>
          <p:nvSpPr>
            <p:cNvPr id="220" name="Google Shape;220;g2daefa209d5_0_41"/>
            <p:cNvSpPr txBox="1"/>
            <p:nvPr/>
          </p:nvSpPr>
          <p:spPr>
            <a:xfrm>
              <a:off x="0" y="-114300"/>
              <a:ext cx="201621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BUT YOU </a:t>
              </a:r>
              <a:r>
                <a:rPr lang="en-US" sz="6000" b="1" i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NEED</a:t>
              </a:r>
              <a:r>
                <a:rPr lang="en-US" sz="6000" b="1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 MORE CLIENTS…</a:t>
              </a:r>
              <a:endParaRPr/>
            </a:p>
          </p:txBody>
        </p:sp>
        <p:sp>
          <p:nvSpPr>
            <p:cNvPr id="221" name="Google Shape;221;g2daefa209d5_0_41"/>
            <p:cNvSpPr txBox="1"/>
            <p:nvPr/>
          </p:nvSpPr>
          <p:spPr>
            <a:xfrm>
              <a:off x="3073247" y="2552975"/>
              <a:ext cx="139506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YOU HAVE 5 EMPLOYEES TO KEEP HAPPY</a:t>
              </a:r>
              <a:endParaRPr/>
            </a:p>
          </p:txBody>
        </p:sp>
      </p:grpSp>
      <p:sp>
        <p:nvSpPr>
          <p:cNvPr id="222" name="Google Shape;222;g2daefa209d5_0_41"/>
          <p:cNvSpPr/>
          <p:nvPr/>
        </p:nvSpPr>
        <p:spPr>
          <a:xfrm rot="10800000">
            <a:off x="6577235" y="-536181"/>
            <a:ext cx="5127625" cy="2337118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3" name="Google Shape;223;g2daefa209d5_0_41"/>
          <p:cNvSpPr/>
          <p:nvPr/>
        </p:nvSpPr>
        <p:spPr>
          <a:xfrm>
            <a:off x="9119594" y="9258300"/>
            <a:ext cx="48900" cy="1308000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2daefa209d5_0_41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daefa209d5_0_50"/>
          <p:cNvSpPr txBox="1"/>
          <p:nvPr/>
        </p:nvSpPr>
        <p:spPr>
          <a:xfrm>
            <a:off x="1028700" y="1023938"/>
            <a:ext cx="14013900" cy="1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WHAT WOULD YOU DO?</a:t>
            </a:r>
            <a:endParaRPr/>
          </a:p>
        </p:txBody>
      </p:sp>
      <p:grpSp>
        <p:nvGrpSpPr>
          <p:cNvPr id="230" name="Google Shape;230;g2daefa209d5_0_50"/>
          <p:cNvGrpSpPr/>
          <p:nvPr/>
        </p:nvGrpSpPr>
        <p:grpSpPr>
          <a:xfrm>
            <a:off x="6046779" y="2954055"/>
            <a:ext cx="6194456" cy="6681150"/>
            <a:chOff x="0" y="0"/>
            <a:chExt cx="8259275" cy="8908200"/>
          </a:xfrm>
        </p:grpSpPr>
        <p:sp>
          <p:nvSpPr>
            <p:cNvPr id="231" name="Google Shape;231;g2daefa209d5_0_50"/>
            <p:cNvSpPr/>
            <p:nvPr/>
          </p:nvSpPr>
          <p:spPr>
            <a:xfrm>
              <a:off x="0" y="0"/>
              <a:ext cx="65100" cy="8908200"/>
            </a:xfrm>
            <a:prstGeom prst="rect">
              <a:avLst/>
            </a:prstGeom>
            <a:solidFill>
              <a:srgbClr val="364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g2daefa209d5_0_50"/>
            <p:cNvSpPr/>
            <p:nvPr/>
          </p:nvSpPr>
          <p:spPr>
            <a:xfrm>
              <a:off x="8194175" y="0"/>
              <a:ext cx="65100" cy="8908200"/>
            </a:xfrm>
            <a:prstGeom prst="rect">
              <a:avLst/>
            </a:prstGeom>
            <a:solidFill>
              <a:srgbClr val="364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" name="Google Shape;233;g2daefa209d5_0_50"/>
          <p:cNvGrpSpPr/>
          <p:nvPr/>
        </p:nvGrpSpPr>
        <p:grpSpPr>
          <a:xfrm>
            <a:off x="6588405" y="3059907"/>
            <a:ext cx="5013450" cy="5616850"/>
            <a:chOff x="0" y="-28575"/>
            <a:chExt cx="6684600" cy="7489133"/>
          </a:xfrm>
        </p:grpSpPr>
        <p:sp>
          <p:nvSpPr>
            <p:cNvPr id="234" name="Google Shape;234;g2daefa209d5_0_50"/>
            <p:cNvSpPr txBox="1"/>
            <p:nvPr/>
          </p:nvSpPr>
          <p:spPr>
            <a:xfrm>
              <a:off x="0" y="-28575"/>
              <a:ext cx="66846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OPTION 2</a:t>
              </a:r>
              <a:endParaRPr/>
            </a:p>
          </p:txBody>
        </p:sp>
        <p:sp>
          <p:nvSpPr>
            <p:cNvPr id="235" name="Google Shape;235;g2daefa209d5_0_50"/>
            <p:cNvSpPr txBox="1"/>
            <p:nvPr/>
          </p:nvSpPr>
          <p:spPr>
            <a:xfrm>
              <a:off x="0" y="1303658"/>
              <a:ext cx="6684600" cy="615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You ignore the inaccuracies, believing it’s common practice to highlight the best outcomes. 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i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Could work in the short term, but harm reputation in the long run </a:t>
              </a:r>
              <a:endParaRPr sz="3000" i="1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36" name="Google Shape;236;g2daefa209d5_0_50"/>
          <p:cNvGrpSpPr/>
          <p:nvPr/>
        </p:nvGrpSpPr>
        <p:grpSpPr>
          <a:xfrm>
            <a:off x="661328" y="3059907"/>
            <a:ext cx="4756725" cy="4924300"/>
            <a:chOff x="0" y="-28575"/>
            <a:chExt cx="6342300" cy="6565733"/>
          </a:xfrm>
        </p:grpSpPr>
        <p:sp>
          <p:nvSpPr>
            <p:cNvPr id="237" name="Google Shape;237;g2daefa209d5_0_50"/>
            <p:cNvSpPr txBox="1"/>
            <p:nvPr/>
          </p:nvSpPr>
          <p:spPr>
            <a:xfrm>
              <a:off x="0" y="-28575"/>
              <a:ext cx="63423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OPTION 1</a:t>
              </a:r>
              <a:endParaRPr/>
            </a:p>
          </p:txBody>
        </p:sp>
        <p:sp>
          <p:nvSpPr>
            <p:cNvPr id="238" name="Google Shape;238;g2daefa209d5_0_50"/>
            <p:cNvSpPr txBox="1"/>
            <p:nvPr/>
          </p:nvSpPr>
          <p:spPr>
            <a:xfrm>
              <a:off x="0" y="1303658"/>
              <a:ext cx="6342300" cy="52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You </a:t>
              </a: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present an accurate and transparent picture. 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i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Ethical - but slows your growth…</a:t>
              </a:r>
              <a:endParaRPr sz="3000" b="0" i="1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39" name="Google Shape;239;g2daefa209d5_0_50"/>
          <p:cNvGrpSpPr/>
          <p:nvPr/>
        </p:nvGrpSpPr>
        <p:grpSpPr>
          <a:xfrm>
            <a:off x="12869325" y="3059907"/>
            <a:ext cx="4720275" cy="5616850"/>
            <a:chOff x="0" y="-28575"/>
            <a:chExt cx="6293700" cy="7489133"/>
          </a:xfrm>
        </p:grpSpPr>
        <p:sp>
          <p:nvSpPr>
            <p:cNvPr id="240" name="Google Shape;240;g2daefa209d5_0_50"/>
            <p:cNvSpPr txBox="1"/>
            <p:nvPr/>
          </p:nvSpPr>
          <p:spPr>
            <a:xfrm>
              <a:off x="0" y="-28575"/>
              <a:ext cx="62937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OPTION 3</a:t>
              </a:r>
              <a:endParaRPr/>
            </a:p>
          </p:txBody>
        </p:sp>
        <p:sp>
          <p:nvSpPr>
            <p:cNvPr id="241" name="Google Shape;241;g2daefa209d5_0_50"/>
            <p:cNvSpPr txBox="1"/>
            <p:nvPr/>
          </p:nvSpPr>
          <p:spPr>
            <a:xfrm>
              <a:off x="0" y="1303658"/>
              <a:ext cx="6293700" cy="615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You avoid and refocus on word-of-mouth referrals or community events. 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i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Avoids confronting ethical issue, but leaves content out there. Harming reputation</a:t>
              </a:r>
              <a:endParaRPr sz="3000" i="1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42" name="Google Shape;242;g2daefa209d5_0_50"/>
          <p:cNvSpPr/>
          <p:nvPr/>
        </p:nvSpPr>
        <p:spPr>
          <a:xfrm rot="-5400000">
            <a:off x="15022559" y="613937"/>
            <a:ext cx="5127625" cy="2337117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36476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3" name="Google Shape;243;g2daefa209d5_0_50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331" b="-9330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9" name="Google Shape;249;p9"/>
          <p:cNvSpPr txBox="1"/>
          <p:nvPr/>
        </p:nvSpPr>
        <p:spPr>
          <a:xfrm>
            <a:off x="2804531" y="2919380"/>
            <a:ext cx="12678937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Why are there so many unethical business owners?</a:t>
            </a:r>
            <a:endParaRPr/>
          </a:p>
        </p:txBody>
      </p:sp>
      <p:sp>
        <p:nvSpPr>
          <p:cNvPr id="250" name="Google Shape;250;p9"/>
          <p:cNvSpPr txBox="1"/>
          <p:nvPr/>
        </p:nvSpPr>
        <p:spPr>
          <a:xfrm>
            <a:off x="3361207" y="5563507"/>
            <a:ext cx="11565600" cy="3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OWNING A BUSINESS IS HARD. </a:t>
            </a:r>
            <a:endParaRPr/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YOU WILL HAVE TO MAKE TOUGH DECISIONS AND DEPEND ON A QUALIFIED TEAM.</a:t>
            </a:r>
            <a:endParaRPr sz="3300" b="1" i="0" u="none" strike="noStrike" cap="none">
              <a:solidFill>
                <a:srgbClr val="E0782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00" b="1">
              <a:solidFill>
                <a:srgbClr val="E0782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IT REQUIRES: TIME, MONEY, AND EXPERTISE.</a:t>
            </a:r>
            <a:endParaRPr sz="3300" b="1">
              <a:solidFill>
                <a:srgbClr val="FFFBF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1" name="Google Shape;251;p9"/>
          <p:cNvSpPr/>
          <p:nvPr/>
        </p:nvSpPr>
        <p:spPr>
          <a:xfrm rot="10800000">
            <a:off x="6583139" y="-542820"/>
            <a:ext cx="5121721" cy="2343757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2" name="Google Shape;252;p9"/>
          <p:cNvSpPr/>
          <p:nvPr/>
        </p:nvSpPr>
        <p:spPr>
          <a:xfrm>
            <a:off x="9134998" y="9060350"/>
            <a:ext cx="33600" cy="994200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9"/>
          <p:cNvSpPr/>
          <p:nvPr/>
        </p:nvSpPr>
        <p:spPr>
          <a:xfrm>
            <a:off x="154125" y="937424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"/>
          <p:cNvSpPr/>
          <p:nvPr/>
        </p:nvSpPr>
        <p:spPr>
          <a:xfrm>
            <a:off x="-9632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220" b="-9219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9" name="Google Shape;259;p10"/>
          <p:cNvSpPr txBox="1"/>
          <p:nvPr/>
        </p:nvSpPr>
        <p:spPr>
          <a:xfrm>
            <a:off x="1530764" y="1000125"/>
            <a:ext cx="16071715" cy="573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THIS IS NOT A JUSTIFICATION FOR CRUMMY BEHAVIOR.</a:t>
            </a:r>
            <a:endParaRPr/>
          </a:p>
        </p:txBody>
      </p:sp>
      <p:sp>
        <p:nvSpPr>
          <p:cNvPr id="260" name="Google Shape;260;p10"/>
          <p:cNvSpPr txBox="1"/>
          <p:nvPr/>
        </p:nvSpPr>
        <p:spPr>
          <a:xfrm>
            <a:off x="1530764" y="2106816"/>
            <a:ext cx="139254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YOU SHOULD, HOWEVER:</a:t>
            </a:r>
            <a:endParaRPr/>
          </a:p>
        </p:txBody>
      </p:sp>
      <p:sp>
        <p:nvSpPr>
          <p:cNvPr id="261" name="Google Shape;261;p10"/>
          <p:cNvSpPr txBox="1"/>
          <p:nvPr/>
        </p:nvSpPr>
        <p:spPr>
          <a:xfrm>
            <a:off x="1530764" y="3678441"/>
            <a:ext cx="15614400" cy="5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381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3300"/>
              <a:buFont typeface="Open Sans"/>
              <a:buChar char="●"/>
            </a:pPr>
            <a:r>
              <a:rPr lang="en-US" sz="33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UNDERSTAND THERE’S A LOT TO CONSIDER</a:t>
            </a:r>
            <a:endParaRPr sz="3300" b="0" i="0" u="none" strike="noStrike" cap="none">
              <a:solidFill>
                <a:srgbClr val="FFFBF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00">
              <a:solidFill>
                <a:srgbClr val="FFFBF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4381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3300"/>
              <a:buFont typeface="Open Sans"/>
              <a:buChar char="●"/>
            </a:pPr>
            <a:r>
              <a:rPr lang="en-US" sz="33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KNOW THAT ALL PROBLEMS ARE FIXABLE</a:t>
            </a:r>
            <a:endParaRPr sz="3300" b="0" i="0" u="none" strike="noStrike" cap="none">
              <a:solidFill>
                <a:srgbClr val="FFFBF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00">
              <a:solidFill>
                <a:srgbClr val="FFFBF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4381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3300"/>
              <a:buFont typeface="Open Sans"/>
              <a:buChar char="●"/>
            </a:pPr>
            <a:r>
              <a:rPr lang="en-US" sz="33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ACCEPT THAT PROBLEMS REQUIRE MONEY, TIME, AND STAFF TO FIX EFFICIENTLY WHILE STILL OPERATING IN AN ETHICAL MANNER</a:t>
            </a:r>
            <a:endParaRPr sz="3300" b="0" i="0" u="none" strike="noStrike" cap="none">
              <a:solidFill>
                <a:srgbClr val="FFFBF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00">
              <a:solidFill>
                <a:srgbClr val="FFFBF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4381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BF0"/>
              </a:buClr>
              <a:buSzPts val="3300"/>
              <a:buFont typeface="Open Sans"/>
              <a:buChar char="●"/>
            </a:pPr>
            <a:r>
              <a:rPr lang="en-US" sz="33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IT’S NOT ABOUT SHORT-TERM GAINS. BUILDING TRUST TAKES TIME.</a:t>
            </a:r>
            <a:endParaRPr sz="3300">
              <a:solidFill>
                <a:srgbClr val="FFFBF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2" name="Google Shape;262;p10"/>
          <p:cNvSpPr/>
          <p:nvPr/>
        </p:nvSpPr>
        <p:spPr>
          <a:xfrm rot="5400000">
            <a:off x="-880410" y="1965161"/>
            <a:ext cx="2555875" cy="1512253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3" name="Google Shape;263;p10"/>
          <p:cNvSpPr/>
          <p:nvPr/>
        </p:nvSpPr>
        <p:spPr>
          <a:xfrm>
            <a:off x="1028693" y="9025877"/>
            <a:ext cx="16230600" cy="34200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0"/>
          <p:cNvSpPr/>
          <p:nvPr/>
        </p:nvSpPr>
        <p:spPr>
          <a:xfrm>
            <a:off x="288950" y="935499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76E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11"/>
          <p:cNvGrpSpPr/>
          <p:nvPr/>
        </p:nvGrpSpPr>
        <p:grpSpPr>
          <a:xfrm>
            <a:off x="5381625" y="-114300"/>
            <a:ext cx="13106400" cy="10725150"/>
            <a:chOff x="0" y="0"/>
            <a:chExt cx="17475200" cy="14300200"/>
          </a:xfrm>
        </p:grpSpPr>
        <p:sp>
          <p:nvSpPr>
            <p:cNvPr id="270" name="Google Shape;270;p11"/>
            <p:cNvSpPr/>
            <p:nvPr/>
          </p:nvSpPr>
          <p:spPr>
            <a:xfrm>
              <a:off x="8674100" y="0"/>
              <a:ext cx="76200" cy="14300200"/>
            </a:xfrm>
            <a:prstGeom prst="rect">
              <a:avLst/>
            </a:prstGeom>
            <a:solidFill>
              <a:srgbClr val="FFFB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0" y="6934200"/>
              <a:ext cx="17475200" cy="76200"/>
            </a:xfrm>
            <a:prstGeom prst="rect">
              <a:avLst/>
            </a:prstGeom>
            <a:solidFill>
              <a:srgbClr val="FFFB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11"/>
          <p:cNvSpPr/>
          <p:nvPr/>
        </p:nvSpPr>
        <p:spPr>
          <a:xfrm>
            <a:off x="-304800" y="-228600"/>
            <a:ext cx="5810250" cy="10782300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1"/>
          <p:cNvSpPr/>
          <p:nvPr/>
        </p:nvSpPr>
        <p:spPr>
          <a:xfrm>
            <a:off x="1028700" y="4688341"/>
            <a:ext cx="1987187" cy="2627686"/>
          </a:xfrm>
          <a:custGeom>
            <a:avLst/>
            <a:gdLst/>
            <a:ahLst/>
            <a:cxnLst/>
            <a:rect l="l" t="t" r="r" b="b"/>
            <a:pathLst>
              <a:path w="1987187" h="2627686" extrusionOk="0">
                <a:moveTo>
                  <a:pt x="0" y="0"/>
                </a:moveTo>
                <a:lnTo>
                  <a:pt x="1987187" y="0"/>
                </a:lnTo>
                <a:lnTo>
                  <a:pt x="1987187" y="2627686"/>
                </a:lnTo>
                <a:lnTo>
                  <a:pt x="0" y="26276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274" name="Google Shape;274;p11"/>
          <p:cNvGrpSpPr/>
          <p:nvPr/>
        </p:nvGrpSpPr>
        <p:grpSpPr>
          <a:xfrm>
            <a:off x="6307567" y="1056987"/>
            <a:ext cx="5013485" cy="2759870"/>
            <a:chOff x="0" y="-28575"/>
            <a:chExt cx="6684646" cy="3679828"/>
          </a:xfrm>
        </p:grpSpPr>
        <p:sp>
          <p:nvSpPr>
            <p:cNvPr id="275" name="Google Shape;275;p11"/>
            <p:cNvSpPr txBox="1"/>
            <p:nvPr/>
          </p:nvSpPr>
          <p:spPr>
            <a:xfrm>
              <a:off x="0" y="-28575"/>
              <a:ext cx="6684646" cy="696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SURVIVAL RATE</a:t>
              </a:r>
              <a:endParaRPr/>
            </a:p>
          </p:txBody>
        </p:sp>
        <p:sp>
          <p:nvSpPr>
            <p:cNvPr id="276" name="Google Shape;276;p11"/>
            <p:cNvSpPr txBox="1"/>
            <p:nvPr/>
          </p:nvSpPr>
          <p:spPr>
            <a:xfrm>
              <a:off x="0" y="1049658"/>
              <a:ext cx="6574459" cy="2601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561341" marR="0" lvl="1" indent="-280669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20% OF SMALL BUSINESSES FAIL WITHIN 1ST YEAR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6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561340" marR="0" lvl="1" indent="-28067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50% FAIL WITHIN 5</a:t>
              </a:r>
              <a:endParaRPr/>
            </a:p>
          </p:txBody>
        </p:sp>
      </p:grpSp>
      <p:sp>
        <p:nvSpPr>
          <p:cNvPr id="277" name="Google Shape;277;p11"/>
          <p:cNvSpPr txBox="1"/>
          <p:nvPr/>
        </p:nvSpPr>
        <p:spPr>
          <a:xfrm>
            <a:off x="1028700" y="733423"/>
            <a:ext cx="3540875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REALITY CHECK</a:t>
            </a:r>
            <a:endParaRPr/>
          </a:p>
        </p:txBody>
      </p:sp>
      <p:sp>
        <p:nvSpPr>
          <p:cNvPr id="278" name="Google Shape;278;p11"/>
          <p:cNvSpPr txBox="1"/>
          <p:nvPr/>
        </p:nvSpPr>
        <p:spPr>
          <a:xfrm>
            <a:off x="1028700" y="3087242"/>
            <a:ext cx="3442170" cy="97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KNOW WHAT YOU’RE GETTING INTO</a:t>
            </a:r>
            <a:endParaRPr/>
          </a:p>
        </p:txBody>
      </p:sp>
      <p:grpSp>
        <p:nvGrpSpPr>
          <p:cNvPr id="279" name="Google Shape;279;p11"/>
          <p:cNvGrpSpPr/>
          <p:nvPr/>
        </p:nvGrpSpPr>
        <p:grpSpPr>
          <a:xfrm>
            <a:off x="12580858" y="1056987"/>
            <a:ext cx="5013485" cy="3255170"/>
            <a:chOff x="0" y="-28575"/>
            <a:chExt cx="6684646" cy="4340228"/>
          </a:xfrm>
        </p:grpSpPr>
        <p:sp>
          <p:nvSpPr>
            <p:cNvPr id="280" name="Google Shape;280;p11"/>
            <p:cNvSpPr txBox="1"/>
            <p:nvPr/>
          </p:nvSpPr>
          <p:spPr>
            <a:xfrm>
              <a:off x="0" y="-28575"/>
              <a:ext cx="6684646" cy="696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TIME COMMITMENT</a:t>
              </a:r>
              <a:endParaRPr/>
            </a:p>
          </p:txBody>
        </p:sp>
        <p:sp>
          <p:nvSpPr>
            <p:cNvPr id="281" name="Google Shape;281;p11"/>
            <p:cNvSpPr txBox="1"/>
            <p:nvPr/>
          </p:nvSpPr>
          <p:spPr>
            <a:xfrm>
              <a:off x="0" y="1049658"/>
              <a:ext cx="6574459" cy="3261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561341" marR="0" lvl="1" indent="-280669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REQUIRES SUBSTANTIAL TIME INVESTMENT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6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561341" marR="0" lvl="1" indent="-280669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LONG HOURS, ESPECIALLY IN INITIAL STAGE</a:t>
              </a:r>
              <a:endParaRPr/>
            </a:p>
          </p:txBody>
        </p:sp>
      </p:grpSp>
      <p:grpSp>
        <p:nvGrpSpPr>
          <p:cNvPr id="282" name="Google Shape;282;p11"/>
          <p:cNvGrpSpPr/>
          <p:nvPr/>
        </p:nvGrpSpPr>
        <p:grpSpPr>
          <a:xfrm>
            <a:off x="6307567" y="5866595"/>
            <a:ext cx="5013485" cy="3259933"/>
            <a:chOff x="0" y="-28575"/>
            <a:chExt cx="6684646" cy="4346578"/>
          </a:xfrm>
        </p:grpSpPr>
        <p:sp>
          <p:nvSpPr>
            <p:cNvPr id="283" name="Google Shape;283;p11"/>
            <p:cNvSpPr txBox="1"/>
            <p:nvPr/>
          </p:nvSpPr>
          <p:spPr>
            <a:xfrm>
              <a:off x="0" y="-28575"/>
              <a:ext cx="6684646" cy="696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FINANCIAL RISK</a:t>
              </a:r>
              <a:endParaRPr/>
            </a:p>
          </p:txBody>
        </p:sp>
        <p:sp>
          <p:nvSpPr>
            <p:cNvPr id="284" name="Google Shape;284;p11"/>
            <p:cNvSpPr txBox="1"/>
            <p:nvPr/>
          </p:nvSpPr>
          <p:spPr>
            <a:xfrm>
              <a:off x="0" y="1049658"/>
              <a:ext cx="6574459" cy="32683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561341" marR="0" lvl="1" indent="-280669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INITIAL INVESTMENT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6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561341" marR="0" lvl="1" indent="-280669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OPERATIONAL EXPENSES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6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561341" marR="0" lvl="1" indent="-280669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POTENTIAL LIABILITIES</a:t>
              </a:r>
              <a:endParaRPr/>
            </a:p>
          </p:txBody>
        </p:sp>
      </p:grpSp>
      <p:grpSp>
        <p:nvGrpSpPr>
          <p:cNvPr id="285" name="Google Shape;285;p11"/>
          <p:cNvGrpSpPr/>
          <p:nvPr/>
        </p:nvGrpSpPr>
        <p:grpSpPr>
          <a:xfrm>
            <a:off x="12580858" y="5870167"/>
            <a:ext cx="5250770" cy="3257552"/>
            <a:chOff x="0" y="-28575"/>
            <a:chExt cx="7001027" cy="4343403"/>
          </a:xfrm>
        </p:grpSpPr>
        <p:sp>
          <p:nvSpPr>
            <p:cNvPr id="286" name="Google Shape;286;p11"/>
            <p:cNvSpPr txBox="1"/>
            <p:nvPr/>
          </p:nvSpPr>
          <p:spPr>
            <a:xfrm>
              <a:off x="0" y="-28575"/>
              <a:ext cx="7001027" cy="696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LEGAL COMPLIANCE</a:t>
              </a:r>
              <a:endParaRPr/>
            </a:p>
          </p:txBody>
        </p:sp>
        <p:sp>
          <p:nvSpPr>
            <p:cNvPr id="287" name="Google Shape;287;p11"/>
            <p:cNvSpPr txBox="1"/>
            <p:nvPr/>
          </p:nvSpPr>
          <p:spPr>
            <a:xfrm>
              <a:off x="0" y="1049658"/>
              <a:ext cx="6885625" cy="32651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561341" marR="0" lvl="1" indent="-280669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LAWS AND REGULATIONS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6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561341" marR="0" lvl="1" indent="-280669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DATA PRIVACY 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6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561341" marR="0" lvl="1" indent="-280669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INSURANCE REQUIREMENTS</a:t>
              </a:r>
              <a:endParaRPr/>
            </a:p>
          </p:txBody>
        </p:sp>
      </p:grpSp>
      <p:sp>
        <p:nvSpPr>
          <p:cNvPr id="288" name="Google Shape;288;p11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"/>
          <p:cNvSpPr/>
          <p:nvPr/>
        </p:nvSpPr>
        <p:spPr>
          <a:xfrm>
            <a:off x="12817759" y="-226292"/>
            <a:ext cx="5623575" cy="10739584"/>
          </a:xfrm>
          <a:custGeom>
            <a:avLst/>
            <a:gdLst/>
            <a:ahLst/>
            <a:cxnLst/>
            <a:rect l="l" t="t" r="r" b="b"/>
            <a:pathLst>
              <a:path w="5623575" h="10739584" extrusionOk="0">
                <a:moveTo>
                  <a:pt x="0" y="0"/>
                </a:moveTo>
                <a:lnTo>
                  <a:pt x="5623575" y="0"/>
                </a:lnTo>
                <a:lnTo>
                  <a:pt x="5623575" y="10739584"/>
                </a:lnTo>
                <a:lnTo>
                  <a:pt x="0" y="10739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9999"/>
            </a:blip>
            <a:stretch>
              <a:fillRect l="-93315" r="-93315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4" name="Google Shape;294;p12"/>
          <p:cNvSpPr/>
          <p:nvPr/>
        </p:nvSpPr>
        <p:spPr>
          <a:xfrm rot="10800000">
            <a:off x="1734481" y="-226292"/>
            <a:ext cx="9329287" cy="4914184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5" name="Google Shape;295;p12"/>
          <p:cNvSpPr txBox="1"/>
          <p:nvPr/>
        </p:nvSpPr>
        <p:spPr>
          <a:xfrm>
            <a:off x="1329300" y="1028700"/>
            <a:ext cx="10139647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TRAITS OF A SUCCESSFUL OWNER</a:t>
            </a:r>
            <a:endParaRPr/>
          </a:p>
        </p:txBody>
      </p:sp>
      <p:grpSp>
        <p:nvGrpSpPr>
          <p:cNvPr id="296" name="Google Shape;296;p12"/>
          <p:cNvGrpSpPr/>
          <p:nvPr/>
        </p:nvGrpSpPr>
        <p:grpSpPr>
          <a:xfrm>
            <a:off x="1278966" y="4810991"/>
            <a:ext cx="10139649" cy="2061311"/>
            <a:chOff x="0" y="-28575"/>
            <a:chExt cx="13519533" cy="2748414"/>
          </a:xfrm>
        </p:grpSpPr>
        <p:sp>
          <p:nvSpPr>
            <p:cNvPr id="297" name="Google Shape;297;p12"/>
            <p:cNvSpPr txBox="1"/>
            <p:nvPr/>
          </p:nvSpPr>
          <p:spPr>
            <a:xfrm>
              <a:off x="0" y="1262514"/>
              <a:ext cx="13519533" cy="1457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THEY HAVE A CLEAR VISION AND INSPIRE OTHERS TO WORK TOWARD COMMON GOALS</a:t>
              </a:r>
              <a:endParaRPr/>
            </a:p>
          </p:txBody>
        </p:sp>
        <p:sp>
          <p:nvSpPr>
            <p:cNvPr id="298" name="Google Shape;298;p12"/>
            <p:cNvSpPr txBox="1"/>
            <p:nvPr/>
          </p:nvSpPr>
          <p:spPr>
            <a:xfrm>
              <a:off x="114090" y="-28575"/>
              <a:ext cx="13291352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VISIONARY LEADERSHIP</a:t>
              </a:r>
              <a:endParaRPr/>
            </a:p>
          </p:txBody>
        </p:sp>
      </p:grpSp>
      <p:sp>
        <p:nvSpPr>
          <p:cNvPr id="299" name="Google Shape;299;p12"/>
          <p:cNvSpPr/>
          <p:nvPr/>
        </p:nvSpPr>
        <p:spPr>
          <a:xfrm>
            <a:off x="1028700" y="9224177"/>
            <a:ext cx="10640182" cy="34123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2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3"/>
          <p:cNvSpPr/>
          <p:nvPr/>
        </p:nvSpPr>
        <p:spPr>
          <a:xfrm>
            <a:off x="12817759" y="-226292"/>
            <a:ext cx="5623575" cy="10739584"/>
          </a:xfrm>
          <a:custGeom>
            <a:avLst/>
            <a:gdLst/>
            <a:ahLst/>
            <a:cxnLst/>
            <a:rect l="l" t="t" r="r" b="b"/>
            <a:pathLst>
              <a:path w="5623575" h="10739584" extrusionOk="0">
                <a:moveTo>
                  <a:pt x="0" y="0"/>
                </a:moveTo>
                <a:lnTo>
                  <a:pt x="5623575" y="0"/>
                </a:lnTo>
                <a:lnTo>
                  <a:pt x="5623575" y="10739584"/>
                </a:lnTo>
                <a:lnTo>
                  <a:pt x="0" y="10739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9999"/>
            </a:blip>
            <a:stretch>
              <a:fillRect l="-13735" r="-13736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6" name="Google Shape;306;p13"/>
          <p:cNvSpPr/>
          <p:nvPr/>
        </p:nvSpPr>
        <p:spPr>
          <a:xfrm rot="10800000">
            <a:off x="1734481" y="-226292"/>
            <a:ext cx="9329287" cy="4914184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7" name="Google Shape;307;p13"/>
          <p:cNvSpPr txBox="1"/>
          <p:nvPr/>
        </p:nvSpPr>
        <p:spPr>
          <a:xfrm>
            <a:off x="1329300" y="1028700"/>
            <a:ext cx="10139647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TRAITS OF A SUCCESSFUL OWNER</a:t>
            </a:r>
            <a:endParaRPr/>
          </a:p>
        </p:txBody>
      </p:sp>
      <p:grpSp>
        <p:nvGrpSpPr>
          <p:cNvPr id="308" name="Google Shape;308;p13"/>
          <p:cNvGrpSpPr/>
          <p:nvPr/>
        </p:nvGrpSpPr>
        <p:grpSpPr>
          <a:xfrm>
            <a:off x="1278966" y="4789918"/>
            <a:ext cx="10139649" cy="2632811"/>
            <a:chOff x="0" y="-28575"/>
            <a:chExt cx="13519533" cy="3510414"/>
          </a:xfrm>
        </p:grpSpPr>
        <p:sp>
          <p:nvSpPr>
            <p:cNvPr id="309" name="Google Shape;309;p13"/>
            <p:cNvSpPr txBox="1"/>
            <p:nvPr/>
          </p:nvSpPr>
          <p:spPr>
            <a:xfrm>
              <a:off x="0" y="1262514"/>
              <a:ext cx="13519533" cy="2219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THEY BOUNCE BACK FROM SETBACKS, LEARN FROM FAILURES, AND USE CHALLENGES AS OPPORTUNITIES FOR GROWTH</a:t>
              </a:r>
              <a:endParaRPr/>
            </a:p>
          </p:txBody>
        </p:sp>
        <p:sp>
          <p:nvSpPr>
            <p:cNvPr id="310" name="Google Shape;310;p13"/>
            <p:cNvSpPr txBox="1"/>
            <p:nvPr/>
          </p:nvSpPr>
          <p:spPr>
            <a:xfrm>
              <a:off x="114090" y="-28575"/>
              <a:ext cx="13291352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</p:grpSp>
      <p:sp>
        <p:nvSpPr>
          <p:cNvPr id="311" name="Google Shape;311;p13"/>
          <p:cNvSpPr/>
          <p:nvPr/>
        </p:nvSpPr>
        <p:spPr>
          <a:xfrm>
            <a:off x="1028700" y="9224177"/>
            <a:ext cx="10640182" cy="34123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3"/>
          <p:cNvSpPr/>
          <p:nvPr/>
        </p:nvSpPr>
        <p:spPr>
          <a:xfrm>
            <a:off x="77075" y="9393520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4"/>
          <p:cNvSpPr/>
          <p:nvPr/>
        </p:nvSpPr>
        <p:spPr>
          <a:xfrm>
            <a:off x="10231715" y="-226292"/>
            <a:ext cx="8209619" cy="10739584"/>
          </a:xfrm>
          <a:custGeom>
            <a:avLst/>
            <a:gdLst/>
            <a:ahLst/>
            <a:cxnLst/>
            <a:rect l="l" t="t" r="r" b="b"/>
            <a:pathLst>
              <a:path w="8209619" h="10739584" extrusionOk="0">
                <a:moveTo>
                  <a:pt x="0" y="0"/>
                </a:moveTo>
                <a:lnTo>
                  <a:pt x="8209619" y="0"/>
                </a:lnTo>
                <a:lnTo>
                  <a:pt x="8209619" y="10739584"/>
                </a:lnTo>
                <a:lnTo>
                  <a:pt x="0" y="10739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9999"/>
            </a:blip>
            <a:stretch>
              <a:fillRect l="-30658" r="-65681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8" name="Google Shape;318;p14"/>
          <p:cNvSpPr/>
          <p:nvPr/>
        </p:nvSpPr>
        <p:spPr>
          <a:xfrm rot="-2700000">
            <a:off x="-620577" y="-3373032"/>
            <a:ext cx="15191243" cy="21731168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4"/>
          <p:cNvSpPr/>
          <p:nvPr/>
        </p:nvSpPr>
        <p:spPr>
          <a:xfrm>
            <a:off x="-297813" y="4193057"/>
            <a:ext cx="6330364" cy="6320235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0" name="Google Shape;320;p14"/>
          <p:cNvSpPr/>
          <p:nvPr/>
        </p:nvSpPr>
        <p:spPr>
          <a:xfrm rot="-2700000">
            <a:off x="11183323" y="-1209915"/>
            <a:ext cx="51436" cy="6147654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 txBox="1"/>
          <p:nvPr/>
        </p:nvSpPr>
        <p:spPr>
          <a:xfrm>
            <a:off x="1028700" y="704850"/>
            <a:ext cx="7724700" cy="22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LEADERSHIP &amp; RESILIENCE</a:t>
            </a:r>
            <a:endParaRPr/>
          </a:p>
        </p:txBody>
      </p:sp>
      <p:sp>
        <p:nvSpPr>
          <p:cNvPr id="322" name="Google Shape;322;p14"/>
          <p:cNvSpPr txBox="1"/>
          <p:nvPr/>
        </p:nvSpPr>
        <p:spPr>
          <a:xfrm>
            <a:off x="1112448" y="3105141"/>
            <a:ext cx="14637900" cy="5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YOU MAY BE ABLE TO MANAGE MOST THINGS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BY YOURSELF IN THE BEGINNING (WITH ~5 CLIENTS)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rgbClr val="3647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BUT, WHAT WILL THAT LOOK LIKE WHEN YOU HAVE 20? 30?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rgbClr val="3647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YOUR AVAILABILITY FOR CLINICAL HOURS DECREASES AS YOU GROW</a:t>
            </a:r>
            <a:endParaRPr sz="3600" b="0" i="0" u="none" strike="noStrike" cap="none">
              <a:solidFill>
                <a:srgbClr val="3647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WHAT WILL SUCCESS LOOK LIKE FOR YOU?</a:t>
            </a:r>
            <a:endParaRPr/>
          </a:p>
        </p:txBody>
      </p:sp>
      <p:sp>
        <p:nvSpPr>
          <p:cNvPr id="323" name="Google Shape;323;p14"/>
          <p:cNvSpPr/>
          <p:nvPr/>
        </p:nvSpPr>
        <p:spPr>
          <a:xfrm>
            <a:off x="-154100" y="935499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5"/>
          <p:cNvSpPr/>
          <p:nvPr/>
        </p:nvSpPr>
        <p:spPr>
          <a:xfrm>
            <a:off x="12817759" y="-226292"/>
            <a:ext cx="5623575" cy="10739584"/>
          </a:xfrm>
          <a:custGeom>
            <a:avLst/>
            <a:gdLst/>
            <a:ahLst/>
            <a:cxnLst/>
            <a:rect l="l" t="t" r="r" b="b"/>
            <a:pathLst>
              <a:path w="5623575" h="10739584" extrusionOk="0">
                <a:moveTo>
                  <a:pt x="0" y="0"/>
                </a:moveTo>
                <a:lnTo>
                  <a:pt x="5623575" y="0"/>
                </a:lnTo>
                <a:lnTo>
                  <a:pt x="5623575" y="10739584"/>
                </a:lnTo>
                <a:lnTo>
                  <a:pt x="0" y="10739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9999"/>
            </a:blip>
            <a:stretch>
              <a:fillRect l="-71020" r="-52652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9" name="Google Shape;329;p15"/>
          <p:cNvSpPr/>
          <p:nvPr/>
        </p:nvSpPr>
        <p:spPr>
          <a:xfrm rot="10800000">
            <a:off x="1734481" y="-226292"/>
            <a:ext cx="9329287" cy="4914184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0" name="Google Shape;330;p15"/>
          <p:cNvSpPr txBox="1"/>
          <p:nvPr/>
        </p:nvSpPr>
        <p:spPr>
          <a:xfrm>
            <a:off x="1329300" y="1028700"/>
            <a:ext cx="10139647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TRAITS OF A SUCCESSFUL OWNER</a:t>
            </a:r>
            <a:endParaRPr/>
          </a:p>
        </p:txBody>
      </p:sp>
      <p:grpSp>
        <p:nvGrpSpPr>
          <p:cNvPr id="331" name="Google Shape;331;p15"/>
          <p:cNvGrpSpPr/>
          <p:nvPr/>
        </p:nvGrpSpPr>
        <p:grpSpPr>
          <a:xfrm>
            <a:off x="1278966" y="4965306"/>
            <a:ext cx="10139649" cy="2632811"/>
            <a:chOff x="0" y="-28575"/>
            <a:chExt cx="13519533" cy="3510414"/>
          </a:xfrm>
        </p:grpSpPr>
        <p:sp>
          <p:nvSpPr>
            <p:cNvPr id="332" name="Google Shape;332;p15"/>
            <p:cNvSpPr txBox="1"/>
            <p:nvPr/>
          </p:nvSpPr>
          <p:spPr>
            <a:xfrm>
              <a:off x="0" y="1262514"/>
              <a:ext cx="13519533" cy="2219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THEY EMBRACE CHANGE, STAY FLEXIBLE, AND QUICKLY ADJUST TO NEW MARKET CONDITIONS AND TECHNOLOGIES</a:t>
              </a:r>
              <a:endParaRPr/>
            </a:p>
          </p:txBody>
        </p:sp>
        <p:sp>
          <p:nvSpPr>
            <p:cNvPr id="333" name="Google Shape;333;p15"/>
            <p:cNvSpPr txBox="1"/>
            <p:nvPr/>
          </p:nvSpPr>
          <p:spPr>
            <a:xfrm>
              <a:off x="114090" y="-28575"/>
              <a:ext cx="13291352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ADAPTABILITY</a:t>
              </a:r>
              <a:endParaRPr/>
            </a:p>
          </p:txBody>
        </p:sp>
      </p:grpSp>
      <p:sp>
        <p:nvSpPr>
          <p:cNvPr id="334" name="Google Shape;334;p15"/>
          <p:cNvSpPr/>
          <p:nvPr/>
        </p:nvSpPr>
        <p:spPr>
          <a:xfrm>
            <a:off x="1028700" y="9224177"/>
            <a:ext cx="10640182" cy="34123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5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220" b="-9219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8" name="Google Shape;98;p2"/>
          <p:cNvSpPr/>
          <p:nvPr/>
        </p:nvSpPr>
        <p:spPr>
          <a:xfrm>
            <a:off x="3776372" y="-207277"/>
            <a:ext cx="10735257" cy="10967764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" name="Google Shape;99;p2"/>
          <p:cNvGrpSpPr/>
          <p:nvPr/>
        </p:nvGrpSpPr>
        <p:grpSpPr>
          <a:xfrm>
            <a:off x="3776475" y="2083946"/>
            <a:ext cx="10735200" cy="5937654"/>
            <a:chOff x="-1144859" y="-711200"/>
            <a:chExt cx="14313600" cy="7916872"/>
          </a:xfrm>
        </p:grpSpPr>
        <p:sp>
          <p:nvSpPr>
            <p:cNvPr id="100" name="Google Shape;100;p2"/>
            <p:cNvSpPr txBox="1"/>
            <p:nvPr/>
          </p:nvSpPr>
          <p:spPr>
            <a:xfrm>
              <a:off x="2" y="-711200"/>
              <a:ext cx="12023700" cy="29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5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Who is this presentation for?</a:t>
              </a:r>
              <a:endParaRPr/>
            </a:p>
          </p:txBody>
        </p:sp>
        <p:sp>
          <p:nvSpPr>
            <p:cNvPr id="101" name="Google Shape;101;p2"/>
            <p:cNvSpPr txBox="1"/>
            <p:nvPr/>
          </p:nvSpPr>
          <p:spPr>
            <a:xfrm>
              <a:off x="0" y="3343357"/>
              <a:ext cx="12023684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BCBAs WHO ARE</a:t>
              </a:r>
              <a:endParaRPr/>
            </a:p>
          </p:txBody>
        </p:sp>
        <p:sp>
          <p:nvSpPr>
            <p:cNvPr id="102" name="Google Shape;102;p2"/>
            <p:cNvSpPr txBox="1"/>
            <p:nvPr/>
          </p:nvSpPr>
          <p:spPr>
            <a:xfrm>
              <a:off x="-1144859" y="4742972"/>
              <a:ext cx="143136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CURIOUS ABOUT STARTING THEIR OWN PRACTICE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INTERESTED TO KNOW WHAT IS NEEDED</a:t>
              </a:r>
              <a:endParaRPr/>
            </a:p>
          </p:txBody>
        </p:sp>
      </p:grpSp>
      <p:sp>
        <p:nvSpPr>
          <p:cNvPr id="103" name="Google Shape;103;p2"/>
          <p:cNvSpPr/>
          <p:nvPr/>
        </p:nvSpPr>
        <p:spPr>
          <a:xfrm rot="10800000">
            <a:off x="6583139" y="-542820"/>
            <a:ext cx="5121721" cy="2343757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36476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4" name="Google Shape;104;p2"/>
          <p:cNvSpPr/>
          <p:nvPr/>
        </p:nvSpPr>
        <p:spPr>
          <a:xfrm>
            <a:off x="56947" y="8982076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6"/>
          <p:cNvSpPr/>
          <p:nvPr/>
        </p:nvSpPr>
        <p:spPr>
          <a:xfrm>
            <a:off x="12817759" y="-226292"/>
            <a:ext cx="5623575" cy="10739584"/>
          </a:xfrm>
          <a:custGeom>
            <a:avLst/>
            <a:gdLst/>
            <a:ahLst/>
            <a:cxnLst/>
            <a:rect l="l" t="t" r="r" b="b"/>
            <a:pathLst>
              <a:path w="5623575" h="10739584" extrusionOk="0">
                <a:moveTo>
                  <a:pt x="0" y="0"/>
                </a:moveTo>
                <a:lnTo>
                  <a:pt x="5623575" y="0"/>
                </a:lnTo>
                <a:lnTo>
                  <a:pt x="5623575" y="10739584"/>
                </a:lnTo>
                <a:lnTo>
                  <a:pt x="0" y="10739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9999"/>
            </a:blip>
            <a:stretch>
              <a:fillRect l="-75693" r="-110937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1" name="Google Shape;341;p16"/>
          <p:cNvSpPr/>
          <p:nvPr/>
        </p:nvSpPr>
        <p:spPr>
          <a:xfrm rot="10800000">
            <a:off x="1734481" y="-226292"/>
            <a:ext cx="9329287" cy="4914184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2" name="Google Shape;342;p16"/>
          <p:cNvSpPr txBox="1"/>
          <p:nvPr/>
        </p:nvSpPr>
        <p:spPr>
          <a:xfrm>
            <a:off x="1329300" y="1028700"/>
            <a:ext cx="10139647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TRAITS OF A SUCCESSFUL OWNER</a:t>
            </a:r>
            <a:endParaRPr/>
          </a:p>
        </p:txBody>
      </p:sp>
      <p:grpSp>
        <p:nvGrpSpPr>
          <p:cNvPr id="343" name="Google Shape;343;p16"/>
          <p:cNvGrpSpPr/>
          <p:nvPr/>
        </p:nvGrpSpPr>
        <p:grpSpPr>
          <a:xfrm>
            <a:off x="1278966" y="4789918"/>
            <a:ext cx="10139649" cy="2632811"/>
            <a:chOff x="0" y="-28575"/>
            <a:chExt cx="13519533" cy="3510414"/>
          </a:xfrm>
        </p:grpSpPr>
        <p:sp>
          <p:nvSpPr>
            <p:cNvPr id="344" name="Google Shape;344;p16"/>
            <p:cNvSpPr txBox="1"/>
            <p:nvPr/>
          </p:nvSpPr>
          <p:spPr>
            <a:xfrm>
              <a:off x="0" y="1262514"/>
              <a:ext cx="13519533" cy="2219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THEY ARE DEEPLY PASSIONATE ABOUT THEIR BUSINESS, DRIVING THEIR DETERMINATION AND COMMITMENT TO SUCCESS</a:t>
              </a:r>
              <a:endParaRPr/>
            </a:p>
          </p:txBody>
        </p:sp>
        <p:sp>
          <p:nvSpPr>
            <p:cNvPr id="345" name="Google Shape;345;p16"/>
            <p:cNvSpPr txBox="1"/>
            <p:nvPr/>
          </p:nvSpPr>
          <p:spPr>
            <a:xfrm>
              <a:off x="114090" y="-28575"/>
              <a:ext cx="13291352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PASSION</a:t>
              </a:r>
              <a:endParaRPr/>
            </a:p>
          </p:txBody>
        </p:sp>
      </p:grpSp>
      <p:sp>
        <p:nvSpPr>
          <p:cNvPr id="346" name="Google Shape;346;p16"/>
          <p:cNvSpPr/>
          <p:nvPr/>
        </p:nvSpPr>
        <p:spPr>
          <a:xfrm>
            <a:off x="1028700" y="9224177"/>
            <a:ext cx="10640182" cy="34123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6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7"/>
          <p:cNvSpPr/>
          <p:nvPr/>
        </p:nvSpPr>
        <p:spPr>
          <a:xfrm>
            <a:off x="10231715" y="-226292"/>
            <a:ext cx="8209619" cy="10739584"/>
          </a:xfrm>
          <a:custGeom>
            <a:avLst/>
            <a:gdLst/>
            <a:ahLst/>
            <a:cxnLst/>
            <a:rect l="l" t="t" r="r" b="b"/>
            <a:pathLst>
              <a:path w="8209619" h="10739584" extrusionOk="0">
                <a:moveTo>
                  <a:pt x="0" y="0"/>
                </a:moveTo>
                <a:lnTo>
                  <a:pt x="8209619" y="0"/>
                </a:lnTo>
                <a:lnTo>
                  <a:pt x="8209619" y="10739584"/>
                </a:lnTo>
                <a:lnTo>
                  <a:pt x="0" y="10739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9999"/>
            </a:blip>
            <a:stretch>
              <a:fillRect l="-30658" r="-65681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53" name="Google Shape;353;p17"/>
          <p:cNvSpPr/>
          <p:nvPr/>
        </p:nvSpPr>
        <p:spPr>
          <a:xfrm rot="-2700000">
            <a:off x="-620577" y="-3373032"/>
            <a:ext cx="15191243" cy="21731168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7"/>
          <p:cNvSpPr/>
          <p:nvPr/>
        </p:nvSpPr>
        <p:spPr>
          <a:xfrm>
            <a:off x="-297813" y="4193057"/>
            <a:ext cx="6330364" cy="6320235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55" name="Google Shape;355;p17"/>
          <p:cNvSpPr/>
          <p:nvPr/>
        </p:nvSpPr>
        <p:spPr>
          <a:xfrm rot="-2700000">
            <a:off x="11183323" y="-1209915"/>
            <a:ext cx="51436" cy="6147654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7"/>
          <p:cNvSpPr txBox="1"/>
          <p:nvPr/>
        </p:nvSpPr>
        <p:spPr>
          <a:xfrm>
            <a:off x="1028700" y="1028700"/>
            <a:ext cx="7724738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ADAPTABILITY &amp; PASSION</a:t>
            </a:r>
            <a:endParaRPr/>
          </a:p>
        </p:txBody>
      </p:sp>
      <p:sp>
        <p:nvSpPr>
          <p:cNvPr id="357" name="Google Shape;357;p17"/>
          <p:cNvSpPr txBox="1"/>
          <p:nvPr/>
        </p:nvSpPr>
        <p:spPr>
          <a:xfrm>
            <a:off x="1112448" y="3486301"/>
            <a:ext cx="13224000" cy="5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“I DON’T GET TO DO THE THERAPY ANY MORE.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I’M DROWNING IN PAPERWORK. I MISS THE KIDS.”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rgbClr val="3647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“I FEEL LIKE AN ADULT BABYSITTER. I’M CONSTANTLY HAVING TO DISCIPLINE RBTS FOR LAST MINUTE CALL-OUTS AND NOT DOING THEIR SESSION NOTES.”</a:t>
            </a:r>
            <a:endParaRPr sz="3600" b="0" i="0" u="none" strike="noStrike" cap="none">
              <a:solidFill>
                <a:srgbClr val="3647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WHAT ASPECTS OF THE JOB / INDUSTRY DO YOU LIKE AND DISLIKE?</a:t>
            </a:r>
            <a:endParaRPr/>
          </a:p>
        </p:txBody>
      </p:sp>
      <p:sp>
        <p:nvSpPr>
          <p:cNvPr id="358" name="Google Shape;358;p17"/>
          <p:cNvSpPr/>
          <p:nvPr/>
        </p:nvSpPr>
        <p:spPr>
          <a:xfrm>
            <a:off x="-154100" y="935499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8"/>
          <p:cNvSpPr/>
          <p:nvPr/>
        </p:nvSpPr>
        <p:spPr>
          <a:xfrm rot="10800000">
            <a:off x="1734481" y="-226292"/>
            <a:ext cx="9329287" cy="4914184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64" name="Google Shape;364;p18"/>
          <p:cNvSpPr txBox="1"/>
          <p:nvPr/>
        </p:nvSpPr>
        <p:spPr>
          <a:xfrm>
            <a:off x="1329300" y="1028700"/>
            <a:ext cx="10139647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TRAITS OF A SUCCESSFUL OWNER</a:t>
            </a:r>
            <a:endParaRPr/>
          </a:p>
        </p:txBody>
      </p:sp>
      <p:grpSp>
        <p:nvGrpSpPr>
          <p:cNvPr id="365" name="Google Shape;365;p18"/>
          <p:cNvGrpSpPr/>
          <p:nvPr/>
        </p:nvGrpSpPr>
        <p:grpSpPr>
          <a:xfrm>
            <a:off x="1278966" y="4789918"/>
            <a:ext cx="10139649" cy="2632811"/>
            <a:chOff x="0" y="-28575"/>
            <a:chExt cx="13519533" cy="3510414"/>
          </a:xfrm>
        </p:grpSpPr>
        <p:sp>
          <p:nvSpPr>
            <p:cNvPr id="366" name="Google Shape;366;p18"/>
            <p:cNvSpPr txBox="1"/>
            <p:nvPr/>
          </p:nvSpPr>
          <p:spPr>
            <a:xfrm>
              <a:off x="0" y="1262514"/>
              <a:ext cx="13519533" cy="2219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THEY HAVE A GROWTH MINDSET, CONSTANTLY SEEKING NEW KNOWLEDGE AND SKILLS TO STAY AHEAD IN THEIR INDUSTRY</a:t>
              </a:r>
              <a:endParaRPr/>
            </a:p>
          </p:txBody>
        </p:sp>
        <p:sp>
          <p:nvSpPr>
            <p:cNvPr id="367" name="Google Shape;367;p18"/>
            <p:cNvSpPr txBox="1"/>
            <p:nvPr/>
          </p:nvSpPr>
          <p:spPr>
            <a:xfrm>
              <a:off x="114090" y="-28575"/>
              <a:ext cx="13291352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CONTINUOUS LEARNING</a:t>
              </a:r>
              <a:endParaRPr/>
            </a:p>
          </p:txBody>
        </p:sp>
      </p:grpSp>
      <p:sp>
        <p:nvSpPr>
          <p:cNvPr id="368" name="Google Shape;368;p18"/>
          <p:cNvSpPr/>
          <p:nvPr/>
        </p:nvSpPr>
        <p:spPr>
          <a:xfrm>
            <a:off x="1028700" y="9224177"/>
            <a:ext cx="10640182" cy="34123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8"/>
          <p:cNvSpPr/>
          <p:nvPr/>
        </p:nvSpPr>
        <p:spPr>
          <a:xfrm>
            <a:off x="0" y="9394770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370" name="Google Shape;37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17737" y="0"/>
            <a:ext cx="5270264" cy="10286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9"/>
          <p:cNvSpPr/>
          <p:nvPr/>
        </p:nvSpPr>
        <p:spPr>
          <a:xfrm rot="10800000">
            <a:off x="1734481" y="-226292"/>
            <a:ext cx="9329287" cy="4914184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76" name="Google Shape;376;p19"/>
          <p:cNvSpPr txBox="1"/>
          <p:nvPr/>
        </p:nvSpPr>
        <p:spPr>
          <a:xfrm>
            <a:off x="1329300" y="1028700"/>
            <a:ext cx="10139647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TRAITS OF A SUCCESSFUL OWNER</a:t>
            </a:r>
            <a:endParaRPr/>
          </a:p>
        </p:txBody>
      </p:sp>
      <p:grpSp>
        <p:nvGrpSpPr>
          <p:cNvPr id="377" name="Google Shape;377;p19"/>
          <p:cNvGrpSpPr/>
          <p:nvPr/>
        </p:nvGrpSpPr>
        <p:grpSpPr>
          <a:xfrm>
            <a:off x="1782934" y="5035874"/>
            <a:ext cx="9232380" cy="3204311"/>
            <a:chOff x="0" y="-28575"/>
            <a:chExt cx="12309840" cy="4272414"/>
          </a:xfrm>
        </p:grpSpPr>
        <p:sp>
          <p:nvSpPr>
            <p:cNvPr id="378" name="Google Shape;378;p19"/>
            <p:cNvSpPr txBox="1"/>
            <p:nvPr/>
          </p:nvSpPr>
          <p:spPr>
            <a:xfrm>
              <a:off x="0" y="1262514"/>
              <a:ext cx="12309840" cy="2981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THEY UNDERSTAND THAT THEY DON’T HAVE ALL THE ANSWERS AND ARE WILLING TO LEARN FROM THEIR TEAM, CUSTOMERS, AND MENTORS TO IMPROVE THEIR BUSINESS</a:t>
              </a:r>
              <a:endParaRPr/>
            </a:p>
          </p:txBody>
        </p:sp>
        <p:sp>
          <p:nvSpPr>
            <p:cNvPr id="379" name="Google Shape;379;p19"/>
            <p:cNvSpPr txBox="1"/>
            <p:nvPr/>
          </p:nvSpPr>
          <p:spPr>
            <a:xfrm>
              <a:off x="103882" y="-28575"/>
              <a:ext cx="12102076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HUMILITY</a:t>
              </a:r>
              <a:endParaRPr/>
            </a:p>
          </p:txBody>
        </p:sp>
      </p:grpSp>
      <p:sp>
        <p:nvSpPr>
          <p:cNvPr id="380" name="Google Shape;380;p19"/>
          <p:cNvSpPr/>
          <p:nvPr/>
        </p:nvSpPr>
        <p:spPr>
          <a:xfrm>
            <a:off x="1028700" y="9224177"/>
            <a:ext cx="10640182" cy="34123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9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382" name="Google Shape;38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43389" y="0"/>
            <a:ext cx="5244611" cy="1028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0"/>
          <p:cNvSpPr/>
          <p:nvPr/>
        </p:nvSpPr>
        <p:spPr>
          <a:xfrm>
            <a:off x="10231715" y="-226292"/>
            <a:ext cx="8209619" cy="10739584"/>
          </a:xfrm>
          <a:custGeom>
            <a:avLst/>
            <a:gdLst/>
            <a:ahLst/>
            <a:cxnLst/>
            <a:rect l="l" t="t" r="r" b="b"/>
            <a:pathLst>
              <a:path w="8209619" h="10739584" extrusionOk="0">
                <a:moveTo>
                  <a:pt x="0" y="0"/>
                </a:moveTo>
                <a:lnTo>
                  <a:pt x="8209619" y="0"/>
                </a:lnTo>
                <a:lnTo>
                  <a:pt x="8209619" y="10739584"/>
                </a:lnTo>
                <a:lnTo>
                  <a:pt x="0" y="10739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9999"/>
            </a:blip>
            <a:stretch>
              <a:fillRect l="-30658" r="-65681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8" name="Google Shape;388;p20"/>
          <p:cNvSpPr/>
          <p:nvPr/>
        </p:nvSpPr>
        <p:spPr>
          <a:xfrm rot="-2700000">
            <a:off x="-620577" y="-3373032"/>
            <a:ext cx="15191243" cy="21731168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0"/>
          <p:cNvSpPr/>
          <p:nvPr/>
        </p:nvSpPr>
        <p:spPr>
          <a:xfrm>
            <a:off x="-297813" y="4193057"/>
            <a:ext cx="6330364" cy="6320235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90" name="Google Shape;390;p20"/>
          <p:cNvSpPr/>
          <p:nvPr/>
        </p:nvSpPr>
        <p:spPr>
          <a:xfrm rot="-2700000">
            <a:off x="11183323" y="-1209915"/>
            <a:ext cx="51436" cy="6147654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0"/>
          <p:cNvSpPr txBox="1"/>
          <p:nvPr/>
        </p:nvSpPr>
        <p:spPr>
          <a:xfrm>
            <a:off x="1028700" y="800100"/>
            <a:ext cx="9874200" cy="22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CONTINUOUS LEARNING &amp; HUMILITY</a:t>
            </a:r>
            <a:endParaRPr/>
          </a:p>
        </p:txBody>
      </p:sp>
      <p:sp>
        <p:nvSpPr>
          <p:cNvPr id="392" name="Google Shape;392;p20"/>
          <p:cNvSpPr txBox="1"/>
          <p:nvPr/>
        </p:nvSpPr>
        <p:spPr>
          <a:xfrm>
            <a:off x="1112448" y="3230545"/>
            <a:ext cx="13056600" cy="6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YOU DO HAVE OTHER OPTIONS!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rgbClr val="3647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ACCEPT THAT YOU WILL BE DOING THE ADMIN WORK BECAUSE YOUR TEAM WILL DEPEND ON YOU.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rgbClr val="3647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NO ONE CAN BE AN EXPERT IN EVERYTHING. HIRE TRUSTED EXPERTS TO ASSIST.</a:t>
            </a:r>
            <a:endParaRPr sz="3600" b="0" i="0" u="none" strike="noStrike" cap="none">
              <a:solidFill>
                <a:srgbClr val="3647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WHAT IS MOTIVATING YOUR DECISION TO START A BUSINESS?</a:t>
            </a:r>
            <a:endParaRPr/>
          </a:p>
        </p:txBody>
      </p:sp>
      <p:sp>
        <p:nvSpPr>
          <p:cNvPr id="393" name="Google Shape;393;p20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331" b="-9330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99" name="Google Shape;399;p21"/>
          <p:cNvSpPr txBox="1"/>
          <p:nvPr/>
        </p:nvSpPr>
        <p:spPr>
          <a:xfrm>
            <a:off x="2804531" y="2919380"/>
            <a:ext cx="12678937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How do your personal qualities align with these traits?</a:t>
            </a:r>
            <a:endParaRPr/>
          </a:p>
        </p:txBody>
      </p:sp>
      <p:sp>
        <p:nvSpPr>
          <p:cNvPr id="400" name="Google Shape;400;p21"/>
          <p:cNvSpPr txBox="1"/>
          <p:nvPr/>
        </p:nvSpPr>
        <p:spPr>
          <a:xfrm>
            <a:off x="2631922" y="6119731"/>
            <a:ext cx="12975344" cy="161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ARE YOU A LATERAL THINKER? </a:t>
            </a:r>
            <a:endParaRPr/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ARE YOU COMFORTABLE MAKING TOUGH DECISIONS?</a:t>
            </a:r>
            <a:endParaRPr/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ARE YOU A DEPENDABLE LEADER?</a:t>
            </a:r>
            <a:endParaRPr/>
          </a:p>
        </p:txBody>
      </p:sp>
      <p:sp>
        <p:nvSpPr>
          <p:cNvPr id="401" name="Google Shape;401;p21"/>
          <p:cNvSpPr/>
          <p:nvPr/>
        </p:nvSpPr>
        <p:spPr>
          <a:xfrm rot="10800000">
            <a:off x="6583139" y="-542820"/>
            <a:ext cx="5121721" cy="2343757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2" name="Google Shape;402;p21"/>
          <p:cNvSpPr/>
          <p:nvPr/>
        </p:nvSpPr>
        <p:spPr>
          <a:xfrm>
            <a:off x="9098396" y="8840013"/>
            <a:ext cx="91200" cy="1308000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1"/>
          <p:cNvSpPr/>
          <p:nvPr/>
        </p:nvSpPr>
        <p:spPr>
          <a:xfrm>
            <a:off x="269700" y="9335720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76E"/>
        </a:solidFill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2"/>
          <p:cNvSpPr/>
          <p:nvPr/>
        </p:nvSpPr>
        <p:spPr>
          <a:xfrm rot="5400000">
            <a:off x="-1002194" y="1815369"/>
            <a:ext cx="2554692" cy="1507096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9" name="Google Shape;409;p22"/>
          <p:cNvSpPr/>
          <p:nvPr/>
        </p:nvSpPr>
        <p:spPr>
          <a:xfrm rot="-5400000">
            <a:off x="16735502" y="6964535"/>
            <a:ext cx="2554692" cy="1507096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0" name="Google Shape;410;p22"/>
          <p:cNvSpPr txBox="1"/>
          <p:nvPr/>
        </p:nvSpPr>
        <p:spPr>
          <a:xfrm>
            <a:off x="2343811" y="2073617"/>
            <a:ext cx="13600382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READY TO DIVE IN?</a:t>
            </a:r>
            <a:endParaRPr/>
          </a:p>
        </p:txBody>
      </p:sp>
      <p:sp>
        <p:nvSpPr>
          <p:cNvPr id="411" name="Google Shape;411;p22"/>
          <p:cNvSpPr/>
          <p:nvPr/>
        </p:nvSpPr>
        <p:spPr>
          <a:xfrm>
            <a:off x="2343808" y="3366939"/>
            <a:ext cx="16230600" cy="34123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2" name="Google Shape;412;p22"/>
          <p:cNvGrpSpPr/>
          <p:nvPr/>
        </p:nvGrpSpPr>
        <p:grpSpPr>
          <a:xfrm>
            <a:off x="-286408" y="6462142"/>
            <a:ext cx="16230600" cy="2511882"/>
            <a:chOff x="0" y="0"/>
            <a:chExt cx="21640800" cy="3349176"/>
          </a:xfrm>
        </p:grpSpPr>
        <p:sp>
          <p:nvSpPr>
            <p:cNvPr id="413" name="Google Shape;413;p22"/>
            <p:cNvSpPr txBox="1"/>
            <p:nvPr/>
          </p:nvSpPr>
          <p:spPr>
            <a:xfrm>
              <a:off x="3506958" y="0"/>
              <a:ext cx="18133842" cy="132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5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THE ROADMAP</a:t>
              </a:r>
              <a:endParaRPr/>
            </a:p>
          </p:txBody>
        </p:sp>
        <p:sp>
          <p:nvSpPr>
            <p:cNvPr id="414" name="Google Shape;414;p22"/>
            <p:cNvSpPr txBox="1"/>
            <p:nvPr/>
          </p:nvSpPr>
          <p:spPr>
            <a:xfrm>
              <a:off x="3506954" y="1790818"/>
              <a:ext cx="18133846" cy="696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HERE’S WHAT YOU NEED TO GET STARTED</a:t>
              </a:r>
              <a:endParaRPr/>
            </a:p>
          </p:txBody>
        </p:sp>
        <p:sp>
          <p:nvSpPr>
            <p:cNvPr id="415" name="Google Shape;415;p22"/>
            <p:cNvSpPr/>
            <p:nvPr/>
          </p:nvSpPr>
          <p:spPr>
            <a:xfrm>
              <a:off x="0" y="3303679"/>
              <a:ext cx="21640800" cy="45497"/>
            </a:xfrm>
            <a:prstGeom prst="rect">
              <a:avLst/>
            </a:prstGeom>
            <a:solidFill>
              <a:srgbClr val="E078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" name="Google Shape;416;p22"/>
          <p:cNvSpPr/>
          <p:nvPr/>
        </p:nvSpPr>
        <p:spPr>
          <a:xfrm>
            <a:off x="0" y="962469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23"/>
          <p:cNvGrpSpPr/>
          <p:nvPr/>
        </p:nvGrpSpPr>
        <p:grpSpPr>
          <a:xfrm>
            <a:off x="-247650" y="-266700"/>
            <a:ext cx="9867900" cy="10820400"/>
            <a:chOff x="0" y="0"/>
            <a:chExt cx="13157200" cy="14427200"/>
          </a:xfrm>
        </p:grpSpPr>
        <p:pic>
          <p:nvPicPr>
            <p:cNvPr id="422" name="Google Shape;422;p23"/>
            <p:cNvPicPr preferRelativeResize="0"/>
            <p:nvPr/>
          </p:nvPicPr>
          <p:blipFill rotWithShape="1">
            <a:blip r:embed="rId3">
              <a:alphaModFix/>
            </a:blip>
            <a:srcRect l="34928" r="34927"/>
            <a:stretch/>
          </p:blipFill>
          <p:spPr>
            <a:xfrm>
              <a:off x="0" y="0"/>
              <a:ext cx="6515100" cy="1442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23"/>
            <p:cNvPicPr preferRelativeResize="0"/>
            <p:nvPr/>
          </p:nvPicPr>
          <p:blipFill rotWithShape="1">
            <a:blip r:embed="rId4">
              <a:alphaModFix/>
            </a:blip>
            <a:srcRect l="19645" r="19645"/>
            <a:stretch/>
          </p:blipFill>
          <p:spPr>
            <a:xfrm>
              <a:off x="6642100" y="0"/>
              <a:ext cx="6515100" cy="7150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Google Shape;424;p23"/>
            <p:cNvPicPr preferRelativeResize="0"/>
            <p:nvPr/>
          </p:nvPicPr>
          <p:blipFill rotWithShape="1">
            <a:blip r:embed="rId5">
              <a:alphaModFix/>
            </a:blip>
            <a:srcRect l="19589" r="19589"/>
            <a:stretch/>
          </p:blipFill>
          <p:spPr>
            <a:xfrm>
              <a:off x="6642100" y="7277100"/>
              <a:ext cx="6515100" cy="71501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5" name="Google Shape;425;p23"/>
          <p:cNvSpPr/>
          <p:nvPr/>
        </p:nvSpPr>
        <p:spPr>
          <a:xfrm rot="-8100000">
            <a:off x="-1531468" y="-253064"/>
            <a:ext cx="2567636" cy="2563528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6" name="Google Shape;426;p23"/>
          <p:cNvSpPr/>
          <p:nvPr/>
        </p:nvSpPr>
        <p:spPr>
          <a:xfrm rot="-5400000">
            <a:off x="14491794" y="6447281"/>
            <a:ext cx="3919055" cy="3912784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7" name="Google Shape;427;p23"/>
          <p:cNvSpPr/>
          <p:nvPr/>
        </p:nvSpPr>
        <p:spPr>
          <a:xfrm>
            <a:off x="10325100" y="1028700"/>
            <a:ext cx="57150" cy="9486900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8" name="Google Shape;428;p23"/>
          <p:cNvGrpSpPr/>
          <p:nvPr/>
        </p:nvGrpSpPr>
        <p:grpSpPr>
          <a:xfrm>
            <a:off x="10988974" y="2235575"/>
            <a:ext cx="7025527" cy="6348475"/>
            <a:chOff x="0" y="-28575"/>
            <a:chExt cx="8788500" cy="8464634"/>
          </a:xfrm>
        </p:grpSpPr>
        <p:sp>
          <p:nvSpPr>
            <p:cNvPr id="429" name="Google Shape;429;p23"/>
            <p:cNvSpPr txBox="1"/>
            <p:nvPr/>
          </p:nvSpPr>
          <p:spPr>
            <a:xfrm>
              <a:off x="0" y="-28575"/>
              <a:ext cx="8788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THE 3 THINGS YOU NEED:</a:t>
              </a:r>
              <a:endParaRPr/>
            </a:p>
          </p:txBody>
        </p:sp>
        <p:sp>
          <p:nvSpPr>
            <p:cNvPr id="430" name="Google Shape;430;p23"/>
            <p:cNvSpPr txBox="1"/>
            <p:nvPr/>
          </p:nvSpPr>
          <p:spPr>
            <a:xfrm>
              <a:off x="0" y="1355459"/>
              <a:ext cx="8788500" cy="708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marR="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6476E"/>
                </a:buClr>
                <a:buSzPts val="3000"/>
                <a:buFont typeface="Open Sans"/>
                <a:buAutoNum type="arabicPeriod"/>
              </a:pPr>
              <a:r>
                <a:rPr lang="en-US" sz="3000" b="1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ATTRACT </a:t>
              </a:r>
              <a:r>
                <a:rPr lang="en-US" sz="30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CLIENTS (Marketing)</a:t>
              </a:r>
              <a:endParaRPr sz="3000" b="1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1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marR="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6476E"/>
                </a:buClr>
                <a:buSzPts val="3000"/>
                <a:buFont typeface="Open Sans"/>
                <a:buAutoNum type="arabicPeriod"/>
              </a:pPr>
              <a:r>
                <a:rPr lang="en-US" sz="3000" b="1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SERVE CLIENTS PROPERLY (</a:t>
              </a:r>
              <a:r>
                <a:rPr lang="en-US" sz="30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Credentialing)</a:t>
              </a:r>
              <a:endParaRPr sz="3000" b="1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1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marR="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6476E"/>
                </a:buClr>
                <a:buSzPts val="3000"/>
                <a:buFont typeface="Open Sans"/>
                <a:buAutoNum type="arabicPeriod"/>
              </a:pPr>
              <a:r>
                <a:rPr lang="en-US" sz="3000" b="1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BUILD A TEAM OF TRUSTED ADVISORS (Continual Improvement)</a:t>
              </a:r>
              <a:endParaRPr/>
            </a:p>
          </p:txBody>
        </p:sp>
      </p:grpSp>
      <p:sp>
        <p:nvSpPr>
          <p:cNvPr id="431" name="Google Shape;431;p23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4"/>
          <p:cNvSpPr/>
          <p:nvPr/>
        </p:nvSpPr>
        <p:spPr>
          <a:xfrm>
            <a:off x="-393063" y="2957918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37" name="Google Shape;437;p24"/>
          <p:cNvGrpSpPr/>
          <p:nvPr/>
        </p:nvGrpSpPr>
        <p:grpSpPr>
          <a:xfrm>
            <a:off x="1395383" y="1328303"/>
            <a:ext cx="6528600" cy="3008546"/>
            <a:chOff x="0" y="-28575"/>
            <a:chExt cx="8704800" cy="4011394"/>
          </a:xfrm>
        </p:grpSpPr>
        <p:sp>
          <p:nvSpPr>
            <p:cNvPr id="438" name="Google Shape;438;p24"/>
            <p:cNvSpPr txBox="1"/>
            <p:nvPr/>
          </p:nvSpPr>
          <p:spPr>
            <a:xfrm>
              <a:off x="0" y="-28575"/>
              <a:ext cx="8704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ATTRACT CLIENTS</a:t>
              </a:r>
              <a:endParaRPr/>
            </a:p>
          </p:txBody>
        </p:sp>
        <p:sp>
          <p:nvSpPr>
            <p:cNvPr id="439" name="Google Shape;439;p24"/>
            <p:cNvSpPr txBox="1"/>
            <p:nvPr/>
          </p:nvSpPr>
          <p:spPr>
            <a:xfrm>
              <a:off x="0" y="1089019"/>
              <a:ext cx="8704800" cy="289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You need a marketing plan</a:t>
              </a: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 to attract and retail clients. 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1: Find your referral sources.</a:t>
              </a:r>
              <a:endParaRPr/>
            </a:p>
          </p:txBody>
        </p:sp>
      </p:grpSp>
      <p:sp>
        <p:nvSpPr>
          <p:cNvPr id="440" name="Google Shape;440;p24"/>
          <p:cNvSpPr/>
          <p:nvPr/>
        </p:nvSpPr>
        <p:spPr>
          <a:xfrm>
            <a:off x="9115425" y="1028700"/>
            <a:ext cx="57150" cy="8229600"/>
          </a:xfrm>
          <a:prstGeom prst="rect">
            <a:avLst/>
          </a:prstGeom>
          <a:solidFill>
            <a:srgbClr val="3647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4"/>
          <p:cNvSpPr/>
          <p:nvPr/>
        </p:nvSpPr>
        <p:spPr>
          <a:xfrm rot="10800000">
            <a:off x="10922637" y="-262890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42" name="Google Shape;442;p24"/>
          <p:cNvGrpSpPr/>
          <p:nvPr/>
        </p:nvGrpSpPr>
        <p:grpSpPr>
          <a:xfrm>
            <a:off x="9312875" y="5527298"/>
            <a:ext cx="7956000" cy="2685220"/>
            <a:chOff x="0" y="-445175"/>
            <a:chExt cx="10608000" cy="3580294"/>
          </a:xfrm>
        </p:grpSpPr>
        <p:sp>
          <p:nvSpPr>
            <p:cNvPr id="443" name="Google Shape;443;p24"/>
            <p:cNvSpPr txBox="1"/>
            <p:nvPr/>
          </p:nvSpPr>
          <p:spPr>
            <a:xfrm>
              <a:off x="0" y="-445175"/>
              <a:ext cx="10608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HOW TO GET STARTED</a:t>
              </a:r>
              <a:endParaRPr/>
            </a:p>
          </p:txBody>
        </p:sp>
        <p:sp>
          <p:nvSpPr>
            <p:cNvPr id="444" name="Google Shape;444;p24"/>
            <p:cNvSpPr txBox="1"/>
            <p:nvPr/>
          </p:nvSpPr>
          <p:spPr>
            <a:xfrm>
              <a:off x="0" y="672419"/>
              <a:ext cx="106080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down a list of your cheerleaders.</a:t>
              </a:r>
              <a:endParaRPr/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These are the people who </a:t>
              </a: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can </a:t>
              </a: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support your </a:t>
              </a: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business</a:t>
              </a: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 by feeding you quality leads.</a:t>
              </a:r>
              <a:endParaRPr/>
            </a:p>
          </p:txBody>
        </p:sp>
      </p:grpSp>
      <p:sp>
        <p:nvSpPr>
          <p:cNvPr id="445" name="Google Shape;445;p24"/>
          <p:cNvSpPr/>
          <p:nvPr/>
        </p:nvSpPr>
        <p:spPr>
          <a:xfrm>
            <a:off x="9997425" y="1028700"/>
            <a:ext cx="7261875" cy="4129234"/>
          </a:xfrm>
          <a:custGeom>
            <a:avLst/>
            <a:gdLst/>
            <a:ahLst/>
            <a:cxnLst/>
            <a:rect l="l" t="t" r="r" b="b"/>
            <a:pathLst>
              <a:path w="7261875" h="4129234" extrusionOk="0">
                <a:moveTo>
                  <a:pt x="0" y="0"/>
                </a:moveTo>
                <a:lnTo>
                  <a:pt x="7261875" y="0"/>
                </a:lnTo>
                <a:lnTo>
                  <a:pt x="7261875" y="4129234"/>
                </a:lnTo>
                <a:lnTo>
                  <a:pt x="0" y="41292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542" r="-542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46" name="Google Shape;446;p24"/>
          <p:cNvSpPr/>
          <p:nvPr/>
        </p:nvSpPr>
        <p:spPr>
          <a:xfrm>
            <a:off x="1028700" y="5157934"/>
            <a:ext cx="7261875" cy="4129234"/>
          </a:xfrm>
          <a:custGeom>
            <a:avLst/>
            <a:gdLst/>
            <a:ahLst/>
            <a:cxnLst/>
            <a:rect l="l" t="t" r="r" b="b"/>
            <a:pathLst>
              <a:path w="7261875" h="4129234" extrusionOk="0">
                <a:moveTo>
                  <a:pt x="0" y="0"/>
                </a:moveTo>
                <a:lnTo>
                  <a:pt x="7261875" y="0"/>
                </a:lnTo>
                <a:lnTo>
                  <a:pt x="7261875" y="4129233"/>
                </a:lnTo>
                <a:lnTo>
                  <a:pt x="0" y="41292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8583" b="-8583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47" name="Google Shape;447;p24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5"/>
          <p:cNvSpPr/>
          <p:nvPr/>
        </p:nvSpPr>
        <p:spPr>
          <a:xfrm>
            <a:off x="-393063" y="2957918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53" name="Google Shape;453;p25"/>
          <p:cNvGrpSpPr/>
          <p:nvPr/>
        </p:nvGrpSpPr>
        <p:grpSpPr>
          <a:xfrm>
            <a:off x="1395383" y="1328303"/>
            <a:ext cx="7212450" cy="3074189"/>
            <a:chOff x="0" y="-28575"/>
            <a:chExt cx="9616600" cy="4098919"/>
          </a:xfrm>
        </p:grpSpPr>
        <p:sp>
          <p:nvSpPr>
            <p:cNvPr id="454" name="Google Shape;454;p25"/>
            <p:cNvSpPr txBox="1"/>
            <p:nvPr/>
          </p:nvSpPr>
          <p:spPr>
            <a:xfrm>
              <a:off x="0" y="-28575"/>
              <a:ext cx="9616600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2: DO A SWOT ANALYSIS</a:t>
              </a:r>
              <a:endParaRPr/>
            </a:p>
          </p:txBody>
        </p:sp>
        <p:sp>
          <p:nvSpPr>
            <p:cNvPr id="455" name="Google Shape;455;p25"/>
            <p:cNvSpPr txBox="1"/>
            <p:nvPr/>
          </p:nvSpPr>
          <p:spPr>
            <a:xfrm>
              <a:off x="0" y="1089019"/>
              <a:ext cx="9616600" cy="2981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are your </a:t>
              </a:r>
              <a:r>
                <a:rPr lang="en-US" sz="3000" b="0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Strengths?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are your </a:t>
              </a:r>
              <a:r>
                <a:rPr lang="en-US" sz="3000" b="0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Weaknesses?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Where are the </a:t>
              </a:r>
              <a:r>
                <a:rPr lang="en-US" sz="3000" b="0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Opportunities?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are some </a:t>
              </a:r>
              <a:r>
                <a:rPr lang="en-US" sz="3000" b="0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Threats?</a:t>
              </a:r>
              <a:endParaRPr/>
            </a:p>
          </p:txBody>
        </p:sp>
      </p:grpSp>
      <p:sp>
        <p:nvSpPr>
          <p:cNvPr id="456" name="Google Shape;456;p25"/>
          <p:cNvSpPr/>
          <p:nvPr/>
        </p:nvSpPr>
        <p:spPr>
          <a:xfrm>
            <a:off x="9115425" y="1028700"/>
            <a:ext cx="57150" cy="8229600"/>
          </a:xfrm>
          <a:prstGeom prst="rect">
            <a:avLst/>
          </a:prstGeom>
          <a:solidFill>
            <a:srgbClr val="3647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5"/>
          <p:cNvSpPr/>
          <p:nvPr/>
        </p:nvSpPr>
        <p:spPr>
          <a:xfrm rot="10800000">
            <a:off x="10922637" y="-262890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58" name="Google Shape;458;p25"/>
          <p:cNvGrpSpPr/>
          <p:nvPr/>
        </p:nvGrpSpPr>
        <p:grpSpPr>
          <a:xfrm>
            <a:off x="9303350" y="5553998"/>
            <a:ext cx="7956000" cy="3645689"/>
            <a:chOff x="0" y="-28575"/>
            <a:chExt cx="10608000" cy="4860919"/>
          </a:xfrm>
        </p:grpSpPr>
        <p:sp>
          <p:nvSpPr>
            <p:cNvPr id="459" name="Google Shape;459;p25"/>
            <p:cNvSpPr txBox="1"/>
            <p:nvPr/>
          </p:nvSpPr>
          <p:spPr>
            <a:xfrm>
              <a:off x="0" y="-28575"/>
              <a:ext cx="10608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SET UP FOR </a:t>
              </a:r>
              <a:r>
                <a:rPr lang="en-US" sz="3600" b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SUCCESS</a:t>
              </a:r>
              <a:endParaRPr/>
            </a:p>
          </p:txBody>
        </p:sp>
        <p:sp>
          <p:nvSpPr>
            <p:cNvPr id="460" name="Google Shape;460;p25"/>
            <p:cNvSpPr txBox="1"/>
            <p:nvPr/>
          </p:nvSpPr>
          <p:spPr>
            <a:xfrm>
              <a:off x="0" y="1089019"/>
              <a:ext cx="10607933" cy="3743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Be honest with yourself. If you really don’t enjoy something, don’t force it!</a:t>
              </a:r>
              <a:endParaRPr/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The SWOT is the basis of your unique selling points to clients.</a:t>
              </a:r>
              <a:endParaRPr/>
            </a:p>
          </p:txBody>
        </p:sp>
      </p:grpSp>
      <p:sp>
        <p:nvSpPr>
          <p:cNvPr id="461" name="Google Shape;461;p25"/>
          <p:cNvSpPr/>
          <p:nvPr/>
        </p:nvSpPr>
        <p:spPr>
          <a:xfrm>
            <a:off x="9997425" y="1028700"/>
            <a:ext cx="7261875" cy="4129234"/>
          </a:xfrm>
          <a:custGeom>
            <a:avLst/>
            <a:gdLst/>
            <a:ahLst/>
            <a:cxnLst/>
            <a:rect l="l" t="t" r="r" b="b"/>
            <a:pathLst>
              <a:path w="7261875" h="4129234" extrusionOk="0">
                <a:moveTo>
                  <a:pt x="0" y="0"/>
                </a:moveTo>
                <a:lnTo>
                  <a:pt x="7261875" y="0"/>
                </a:lnTo>
                <a:lnTo>
                  <a:pt x="7261875" y="4129234"/>
                </a:lnTo>
                <a:lnTo>
                  <a:pt x="0" y="41292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8583" b="-8583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2" name="Google Shape;462;p25"/>
          <p:cNvSpPr/>
          <p:nvPr/>
        </p:nvSpPr>
        <p:spPr>
          <a:xfrm>
            <a:off x="1028700" y="5157934"/>
            <a:ext cx="7261875" cy="4129234"/>
          </a:xfrm>
          <a:custGeom>
            <a:avLst/>
            <a:gdLst/>
            <a:ahLst/>
            <a:cxnLst/>
            <a:rect l="l" t="t" r="r" b="b"/>
            <a:pathLst>
              <a:path w="7261875" h="4129234" extrusionOk="0">
                <a:moveTo>
                  <a:pt x="0" y="0"/>
                </a:moveTo>
                <a:lnTo>
                  <a:pt x="7261875" y="0"/>
                </a:lnTo>
                <a:lnTo>
                  <a:pt x="7261875" y="4129233"/>
                </a:lnTo>
                <a:lnTo>
                  <a:pt x="0" y="41292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17387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3" name="Google Shape;463;p25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/>
          <p:nvPr/>
        </p:nvSpPr>
        <p:spPr>
          <a:xfrm>
            <a:off x="10231715" y="-226292"/>
            <a:ext cx="8209619" cy="10739584"/>
          </a:xfrm>
          <a:custGeom>
            <a:avLst/>
            <a:gdLst/>
            <a:ahLst/>
            <a:cxnLst/>
            <a:rect l="l" t="t" r="r" b="b"/>
            <a:pathLst>
              <a:path w="8209619" h="10739584" extrusionOk="0">
                <a:moveTo>
                  <a:pt x="0" y="0"/>
                </a:moveTo>
                <a:lnTo>
                  <a:pt x="8209619" y="0"/>
                </a:lnTo>
                <a:lnTo>
                  <a:pt x="8209619" y="10739584"/>
                </a:lnTo>
                <a:lnTo>
                  <a:pt x="0" y="10739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9999"/>
            </a:blip>
            <a:stretch>
              <a:fillRect l="-30658" r="-65681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0" name="Google Shape;110;p3"/>
          <p:cNvSpPr/>
          <p:nvPr/>
        </p:nvSpPr>
        <p:spPr>
          <a:xfrm rot="-2700000">
            <a:off x="-620577" y="-3373032"/>
            <a:ext cx="15191243" cy="21731168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-297813" y="4193057"/>
            <a:ext cx="6330364" cy="6320235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2" name="Google Shape;112;p3"/>
          <p:cNvSpPr/>
          <p:nvPr/>
        </p:nvSpPr>
        <p:spPr>
          <a:xfrm rot="-2700000">
            <a:off x="11183323" y="-1209915"/>
            <a:ext cx="51436" cy="6147654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 txBox="1"/>
          <p:nvPr/>
        </p:nvSpPr>
        <p:spPr>
          <a:xfrm>
            <a:off x="1028700" y="1028700"/>
            <a:ext cx="7724738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ESSENTIAL QUESTIONS</a:t>
            </a:r>
            <a:endParaRPr/>
          </a:p>
        </p:txBody>
      </p:sp>
      <p:sp>
        <p:nvSpPr>
          <p:cNvPr id="114" name="Google Shape;114;p3"/>
          <p:cNvSpPr txBox="1"/>
          <p:nvPr/>
        </p:nvSpPr>
        <p:spPr>
          <a:xfrm>
            <a:off x="1028701" y="3848194"/>
            <a:ext cx="11036700" cy="48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6476E"/>
              </a:buClr>
              <a:buSzPts val="3600"/>
              <a:buFont typeface="Open Sans"/>
              <a:buChar char="●"/>
            </a:pPr>
            <a:r>
              <a:rPr lang="en-US" sz="3600" b="1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WHAT IS MOTIVATING YOUR DECISION TO START A BUSINESS?</a:t>
            </a:r>
            <a:endParaRPr/>
          </a:p>
          <a:p>
            <a:pPr marL="4572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rgbClr val="3647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457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6476E"/>
              </a:buClr>
              <a:buSzPts val="3600"/>
              <a:buFont typeface="Open Sans"/>
              <a:buChar char="●"/>
            </a:pPr>
            <a:r>
              <a:rPr lang="en-US" sz="3600" b="1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WHAT WILL SUCCESS LOOK LIKE FOR YOU?</a:t>
            </a:r>
            <a:endParaRPr/>
          </a:p>
          <a:p>
            <a:pPr marL="4572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3647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4572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6476E"/>
              </a:buClr>
              <a:buSzPts val="3600"/>
              <a:buFont typeface="Open Sans"/>
              <a:buChar char="●"/>
            </a:pPr>
            <a:r>
              <a:rPr lang="en-US" sz="3600" b="1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rPr>
              <a:t>WHAT ASPECTS OF THE JOB / INDUSTRY DO YOU LIKE AND DISLIKE?</a:t>
            </a:r>
            <a:endParaRPr/>
          </a:p>
        </p:txBody>
      </p:sp>
      <p:sp>
        <p:nvSpPr>
          <p:cNvPr id="115" name="Google Shape;115;p3"/>
          <p:cNvSpPr/>
          <p:nvPr/>
        </p:nvSpPr>
        <p:spPr>
          <a:xfrm>
            <a:off x="56947" y="8982076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6"/>
          <p:cNvSpPr/>
          <p:nvPr/>
        </p:nvSpPr>
        <p:spPr>
          <a:xfrm>
            <a:off x="-393063" y="2957918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69" name="Google Shape;469;p26"/>
          <p:cNvGrpSpPr/>
          <p:nvPr/>
        </p:nvGrpSpPr>
        <p:grpSpPr>
          <a:xfrm>
            <a:off x="1395383" y="1328303"/>
            <a:ext cx="7170576" cy="3074189"/>
            <a:chOff x="0" y="-28575"/>
            <a:chExt cx="9560768" cy="4098919"/>
          </a:xfrm>
        </p:grpSpPr>
        <p:sp>
          <p:nvSpPr>
            <p:cNvPr id="470" name="Google Shape;470;p26"/>
            <p:cNvSpPr txBox="1"/>
            <p:nvPr/>
          </p:nvSpPr>
          <p:spPr>
            <a:xfrm>
              <a:off x="0" y="-28575"/>
              <a:ext cx="9560768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3: DEFINE YOUR STORY</a:t>
              </a:r>
              <a:endParaRPr/>
            </a:p>
          </p:txBody>
        </p:sp>
        <p:sp>
          <p:nvSpPr>
            <p:cNvPr id="471" name="Google Shape;471;p26"/>
            <p:cNvSpPr txBox="1"/>
            <p:nvPr/>
          </p:nvSpPr>
          <p:spPr>
            <a:xfrm>
              <a:off x="0" y="1089019"/>
              <a:ext cx="9560768" cy="2981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sets you apart?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Why should someone trust you over another company?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How will you cut through the noise?</a:t>
              </a:r>
              <a:endParaRPr/>
            </a:p>
          </p:txBody>
        </p:sp>
      </p:grpSp>
      <p:sp>
        <p:nvSpPr>
          <p:cNvPr id="472" name="Google Shape;472;p26"/>
          <p:cNvSpPr/>
          <p:nvPr/>
        </p:nvSpPr>
        <p:spPr>
          <a:xfrm>
            <a:off x="9115425" y="1028700"/>
            <a:ext cx="57150" cy="8229600"/>
          </a:xfrm>
          <a:prstGeom prst="rect">
            <a:avLst/>
          </a:prstGeom>
          <a:solidFill>
            <a:srgbClr val="3647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26"/>
          <p:cNvSpPr/>
          <p:nvPr/>
        </p:nvSpPr>
        <p:spPr>
          <a:xfrm rot="10800000">
            <a:off x="10922637" y="-262890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74" name="Google Shape;474;p26"/>
          <p:cNvGrpSpPr/>
          <p:nvPr/>
        </p:nvGrpSpPr>
        <p:grpSpPr>
          <a:xfrm>
            <a:off x="9303350" y="5382185"/>
            <a:ext cx="7956000" cy="4070545"/>
            <a:chOff x="0" y="-3305658"/>
            <a:chExt cx="10608000" cy="5427394"/>
          </a:xfrm>
        </p:grpSpPr>
        <p:sp>
          <p:nvSpPr>
            <p:cNvPr id="475" name="Google Shape;475;p26"/>
            <p:cNvSpPr txBox="1"/>
            <p:nvPr/>
          </p:nvSpPr>
          <p:spPr>
            <a:xfrm>
              <a:off x="0" y="-3305658"/>
              <a:ext cx="10608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THIS IS YOUR BRAND BA</a:t>
              </a:r>
              <a:r>
                <a:rPr lang="en-US" sz="3600" b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SIS</a:t>
              </a:r>
              <a:endParaRPr/>
            </a:p>
          </p:txBody>
        </p:sp>
        <p:sp>
          <p:nvSpPr>
            <p:cNvPr id="476" name="Google Shape;476;p26"/>
            <p:cNvSpPr txBox="1"/>
            <p:nvPr/>
          </p:nvSpPr>
          <p:spPr>
            <a:xfrm>
              <a:off x="0" y="-2188064"/>
              <a:ext cx="10608000" cy="430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Business Name, Tagline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Logo, Colors, Fonts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Online presence (Website, social media)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Professional email address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Business Cards, Brochure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77" name="Google Shape;477;p26"/>
          <p:cNvSpPr/>
          <p:nvPr/>
        </p:nvSpPr>
        <p:spPr>
          <a:xfrm>
            <a:off x="9997425" y="1028700"/>
            <a:ext cx="7261875" cy="4129234"/>
          </a:xfrm>
          <a:custGeom>
            <a:avLst/>
            <a:gdLst/>
            <a:ahLst/>
            <a:cxnLst/>
            <a:rect l="l" t="t" r="r" b="b"/>
            <a:pathLst>
              <a:path w="7261875" h="4129234" extrusionOk="0">
                <a:moveTo>
                  <a:pt x="0" y="0"/>
                </a:moveTo>
                <a:lnTo>
                  <a:pt x="7261875" y="0"/>
                </a:lnTo>
                <a:lnTo>
                  <a:pt x="7261875" y="4129234"/>
                </a:lnTo>
                <a:lnTo>
                  <a:pt x="0" y="41292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542" r="-542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78" name="Google Shape;478;p26"/>
          <p:cNvSpPr/>
          <p:nvPr/>
        </p:nvSpPr>
        <p:spPr>
          <a:xfrm>
            <a:off x="1028700" y="5157934"/>
            <a:ext cx="7261875" cy="4129234"/>
          </a:xfrm>
          <a:custGeom>
            <a:avLst/>
            <a:gdLst/>
            <a:ahLst/>
            <a:cxnLst/>
            <a:rect l="l" t="t" r="r" b="b"/>
            <a:pathLst>
              <a:path w="7261875" h="4129234" extrusionOk="0">
                <a:moveTo>
                  <a:pt x="0" y="0"/>
                </a:moveTo>
                <a:lnTo>
                  <a:pt x="7261875" y="0"/>
                </a:lnTo>
                <a:lnTo>
                  <a:pt x="7261875" y="4129233"/>
                </a:lnTo>
                <a:lnTo>
                  <a:pt x="0" y="41292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8583" b="-8583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79" name="Google Shape;479;p26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7"/>
          <p:cNvSpPr/>
          <p:nvPr/>
        </p:nvSpPr>
        <p:spPr>
          <a:xfrm>
            <a:off x="-393063" y="2957918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85" name="Google Shape;485;p27"/>
          <p:cNvSpPr/>
          <p:nvPr/>
        </p:nvSpPr>
        <p:spPr>
          <a:xfrm rot="10800000">
            <a:off x="10922637" y="-262890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86" name="Google Shape;486;p27"/>
          <p:cNvSpPr/>
          <p:nvPr/>
        </p:nvSpPr>
        <p:spPr>
          <a:xfrm>
            <a:off x="948489" y="2437586"/>
            <a:ext cx="4979604" cy="7099951"/>
          </a:xfrm>
          <a:custGeom>
            <a:avLst/>
            <a:gdLst/>
            <a:ahLst/>
            <a:cxnLst/>
            <a:rect l="l" t="t" r="r" b="b"/>
            <a:pathLst>
              <a:path w="4979604" h="7099951" extrusionOk="0">
                <a:moveTo>
                  <a:pt x="0" y="0"/>
                </a:moveTo>
                <a:lnTo>
                  <a:pt x="4979604" y="0"/>
                </a:lnTo>
                <a:lnTo>
                  <a:pt x="4979604" y="7099951"/>
                </a:lnTo>
                <a:lnTo>
                  <a:pt x="0" y="70999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87" name="Google Shape;487;p27"/>
          <p:cNvSpPr/>
          <p:nvPr/>
        </p:nvSpPr>
        <p:spPr>
          <a:xfrm>
            <a:off x="6488968" y="2540005"/>
            <a:ext cx="5377471" cy="6895113"/>
          </a:xfrm>
          <a:custGeom>
            <a:avLst/>
            <a:gdLst/>
            <a:ahLst/>
            <a:cxnLst/>
            <a:rect l="l" t="t" r="r" b="b"/>
            <a:pathLst>
              <a:path w="5377471" h="6895113" extrusionOk="0">
                <a:moveTo>
                  <a:pt x="0" y="0"/>
                </a:moveTo>
                <a:lnTo>
                  <a:pt x="5377471" y="0"/>
                </a:lnTo>
                <a:lnTo>
                  <a:pt x="5377471" y="6895113"/>
                </a:lnTo>
                <a:lnTo>
                  <a:pt x="0" y="68951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88" name="Google Shape;488;p27"/>
          <p:cNvSpPr/>
          <p:nvPr/>
        </p:nvSpPr>
        <p:spPr>
          <a:xfrm>
            <a:off x="12625509" y="2540005"/>
            <a:ext cx="4792567" cy="6895113"/>
          </a:xfrm>
          <a:custGeom>
            <a:avLst/>
            <a:gdLst/>
            <a:ahLst/>
            <a:cxnLst/>
            <a:rect l="l" t="t" r="r" b="b"/>
            <a:pathLst>
              <a:path w="4792567" h="6895113" extrusionOk="0">
                <a:moveTo>
                  <a:pt x="0" y="0"/>
                </a:moveTo>
                <a:lnTo>
                  <a:pt x="4792567" y="0"/>
                </a:lnTo>
                <a:lnTo>
                  <a:pt x="4792567" y="6895113"/>
                </a:lnTo>
                <a:lnTo>
                  <a:pt x="0" y="68951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89" name="Google Shape;489;p27"/>
          <p:cNvGrpSpPr/>
          <p:nvPr/>
        </p:nvGrpSpPr>
        <p:grpSpPr>
          <a:xfrm>
            <a:off x="1385858" y="1328303"/>
            <a:ext cx="7170576" cy="1359689"/>
            <a:chOff x="0" y="-28575"/>
            <a:chExt cx="9560768" cy="1812919"/>
          </a:xfrm>
        </p:grpSpPr>
        <p:sp>
          <p:nvSpPr>
            <p:cNvPr id="490" name="Google Shape;490;p27"/>
            <p:cNvSpPr txBox="1"/>
            <p:nvPr/>
          </p:nvSpPr>
          <p:spPr>
            <a:xfrm>
              <a:off x="0" y="-28575"/>
              <a:ext cx="9560768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MARKETING RESOURCES!</a:t>
              </a:r>
              <a:endParaRPr/>
            </a:p>
          </p:txBody>
        </p:sp>
        <p:sp>
          <p:nvSpPr>
            <p:cNvPr id="491" name="Google Shape;491;p27"/>
            <p:cNvSpPr txBox="1"/>
            <p:nvPr/>
          </p:nvSpPr>
          <p:spPr>
            <a:xfrm>
              <a:off x="0" y="1089019"/>
              <a:ext cx="9560768" cy="695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2" name="Google Shape;492;p27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8"/>
          <p:cNvSpPr/>
          <p:nvPr/>
        </p:nvSpPr>
        <p:spPr>
          <a:xfrm>
            <a:off x="-393063" y="2957918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98" name="Google Shape;498;p28"/>
          <p:cNvSpPr/>
          <p:nvPr/>
        </p:nvSpPr>
        <p:spPr>
          <a:xfrm rot="10800000">
            <a:off x="10922637" y="-262890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99" name="Google Shape;499;p28"/>
          <p:cNvSpPr/>
          <p:nvPr/>
        </p:nvSpPr>
        <p:spPr>
          <a:xfrm>
            <a:off x="1385858" y="2462064"/>
            <a:ext cx="6862979" cy="6862979"/>
          </a:xfrm>
          <a:custGeom>
            <a:avLst/>
            <a:gdLst/>
            <a:ahLst/>
            <a:cxnLst/>
            <a:rect l="l" t="t" r="r" b="b"/>
            <a:pathLst>
              <a:path w="6862979" h="6862979" extrusionOk="0">
                <a:moveTo>
                  <a:pt x="0" y="0"/>
                </a:moveTo>
                <a:lnTo>
                  <a:pt x="6862980" y="0"/>
                </a:lnTo>
                <a:lnTo>
                  <a:pt x="6862980" y="6862980"/>
                </a:lnTo>
                <a:lnTo>
                  <a:pt x="0" y="6862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0" name="Google Shape;500;p28"/>
          <p:cNvSpPr/>
          <p:nvPr/>
        </p:nvSpPr>
        <p:spPr>
          <a:xfrm>
            <a:off x="9516753" y="2462064"/>
            <a:ext cx="6862979" cy="6862979"/>
          </a:xfrm>
          <a:custGeom>
            <a:avLst/>
            <a:gdLst/>
            <a:ahLst/>
            <a:cxnLst/>
            <a:rect l="l" t="t" r="r" b="b"/>
            <a:pathLst>
              <a:path w="6862979" h="6862979" extrusionOk="0">
                <a:moveTo>
                  <a:pt x="0" y="0"/>
                </a:moveTo>
                <a:lnTo>
                  <a:pt x="6862979" y="0"/>
                </a:lnTo>
                <a:lnTo>
                  <a:pt x="6862979" y="6862980"/>
                </a:lnTo>
                <a:lnTo>
                  <a:pt x="0" y="6862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501" name="Google Shape;501;p28"/>
          <p:cNvGrpSpPr/>
          <p:nvPr/>
        </p:nvGrpSpPr>
        <p:grpSpPr>
          <a:xfrm>
            <a:off x="1385858" y="1328303"/>
            <a:ext cx="7170576" cy="1359689"/>
            <a:chOff x="0" y="-28575"/>
            <a:chExt cx="9560768" cy="1812919"/>
          </a:xfrm>
        </p:grpSpPr>
        <p:sp>
          <p:nvSpPr>
            <p:cNvPr id="502" name="Google Shape;502;p28"/>
            <p:cNvSpPr txBox="1"/>
            <p:nvPr/>
          </p:nvSpPr>
          <p:spPr>
            <a:xfrm>
              <a:off x="0" y="-28575"/>
              <a:ext cx="9560768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MARKETING RESOURCES!</a:t>
              </a:r>
              <a:endParaRPr/>
            </a:p>
          </p:txBody>
        </p:sp>
        <p:sp>
          <p:nvSpPr>
            <p:cNvPr id="503" name="Google Shape;503;p28"/>
            <p:cNvSpPr txBox="1"/>
            <p:nvPr/>
          </p:nvSpPr>
          <p:spPr>
            <a:xfrm>
              <a:off x="0" y="1089019"/>
              <a:ext cx="9560768" cy="695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4" name="Google Shape;504;p28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daefa209d5_0_122"/>
          <p:cNvSpPr/>
          <p:nvPr/>
        </p:nvSpPr>
        <p:spPr>
          <a:xfrm>
            <a:off x="-393063" y="2957918"/>
            <a:ext cx="7667625" cy="7655357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1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0" name="Google Shape;510;g2daefa209d5_0_122"/>
          <p:cNvSpPr/>
          <p:nvPr/>
        </p:nvSpPr>
        <p:spPr>
          <a:xfrm rot="10800000">
            <a:off x="10917721" y="-267798"/>
            <a:ext cx="7667625" cy="7655357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1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511" name="Google Shape;511;g2daefa209d5_0_122"/>
          <p:cNvGrpSpPr/>
          <p:nvPr/>
        </p:nvGrpSpPr>
        <p:grpSpPr>
          <a:xfrm>
            <a:off x="1385858" y="1328303"/>
            <a:ext cx="7170525" cy="1115170"/>
            <a:chOff x="0" y="-28575"/>
            <a:chExt cx="9560700" cy="1486894"/>
          </a:xfrm>
        </p:grpSpPr>
        <p:sp>
          <p:nvSpPr>
            <p:cNvPr id="512" name="Google Shape;512;g2daefa209d5_0_122"/>
            <p:cNvSpPr txBox="1"/>
            <p:nvPr/>
          </p:nvSpPr>
          <p:spPr>
            <a:xfrm>
              <a:off x="0" y="-28575"/>
              <a:ext cx="9560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MARKETING RESOURCES!</a:t>
              </a:r>
              <a:endParaRPr/>
            </a:p>
          </p:txBody>
        </p:sp>
        <p:sp>
          <p:nvSpPr>
            <p:cNvPr id="513" name="Google Shape;513;g2daefa209d5_0_122"/>
            <p:cNvSpPr txBox="1"/>
            <p:nvPr/>
          </p:nvSpPr>
          <p:spPr>
            <a:xfrm>
              <a:off x="0" y="1089019"/>
              <a:ext cx="9560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4" name="Google Shape;514;g2daefa209d5_0_122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15" name="Google Shape;515;g2daefa209d5_0_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89238" y="968527"/>
            <a:ext cx="6746249" cy="8730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g2daefa209d5_0_1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4397" y="2149800"/>
            <a:ext cx="8941527" cy="691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9"/>
          <p:cNvSpPr/>
          <p:nvPr/>
        </p:nvSpPr>
        <p:spPr>
          <a:xfrm>
            <a:off x="5858775" y="-220052"/>
            <a:ext cx="12717000" cy="10768200"/>
          </a:xfrm>
          <a:prstGeom prst="rect">
            <a:avLst/>
          </a:prstGeom>
          <a:solidFill>
            <a:srgbClr val="3647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2" name="Google Shape;522;p29"/>
          <p:cNvGrpSpPr/>
          <p:nvPr/>
        </p:nvGrpSpPr>
        <p:grpSpPr>
          <a:xfrm>
            <a:off x="1028700" y="857565"/>
            <a:ext cx="4934150" cy="3678240"/>
            <a:chOff x="0" y="0"/>
            <a:chExt cx="6578867" cy="4904320"/>
          </a:xfrm>
        </p:grpSpPr>
        <p:sp>
          <p:nvSpPr>
            <p:cNvPr id="523" name="Google Shape;523;p29"/>
            <p:cNvSpPr txBox="1"/>
            <p:nvPr/>
          </p:nvSpPr>
          <p:spPr>
            <a:xfrm>
              <a:off x="0" y="3361905"/>
              <a:ext cx="6578867" cy="1542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CONTRACTING &amp; CREDENTIALING</a:t>
              </a:r>
              <a:endParaRPr/>
            </a:p>
          </p:txBody>
        </p:sp>
        <p:sp>
          <p:nvSpPr>
            <p:cNvPr id="524" name="Google Shape;524;p29"/>
            <p:cNvSpPr txBox="1"/>
            <p:nvPr/>
          </p:nvSpPr>
          <p:spPr>
            <a:xfrm>
              <a:off x="0" y="0"/>
              <a:ext cx="6359696" cy="264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5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Serving Clients</a:t>
              </a:r>
              <a:endParaRPr/>
            </a:p>
          </p:txBody>
        </p:sp>
      </p:grpSp>
      <p:sp>
        <p:nvSpPr>
          <p:cNvPr id="525" name="Google Shape;525;p29"/>
          <p:cNvSpPr/>
          <p:nvPr/>
        </p:nvSpPr>
        <p:spPr>
          <a:xfrm rot="-2700000">
            <a:off x="17234205" y="751328"/>
            <a:ext cx="50191" cy="3135527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9"/>
          <p:cNvSpPr/>
          <p:nvPr/>
        </p:nvSpPr>
        <p:spPr>
          <a:xfrm rot="10800000">
            <a:off x="15592629" y="-151036"/>
            <a:ext cx="2983159" cy="2978386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FFFB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527" name="Google Shape;527;p29"/>
          <p:cNvGrpSpPr/>
          <p:nvPr/>
        </p:nvGrpSpPr>
        <p:grpSpPr>
          <a:xfrm>
            <a:off x="6472319" y="152402"/>
            <a:ext cx="9660660" cy="8565148"/>
            <a:chOff x="0" y="-28575"/>
            <a:chExt cx="12880880" cy="11420198"/>
          </a:xfrm>
        </p:grpSpPr>
        <p:sp>
          <p:nvSpPr>
            <p:cNvPr id="528" name="Google Shape;528;p29"/>
            <p:cNvSpPr txBox="1"/>
            <p:nvPr/>
          </p:nvSpPr>
          <p:spPr>
            <a:xfrm>
              <a:off x="0" y="-28575"/>
              <a:ext cx="12880880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29"/>
            <p:cNvSpPr txBox="1"/>
            <p:nvPr/>
          </p:nvSpPr>
          <p:spPr>
            <a:xfrm>
              <a:off x="574975" y="1540523"/>
              <a:ext cx="11836800" cy="985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A physical address in the state in which you operate (even if you are only doing in-home services) for billing purposes.</a:t>
              </a:r>
              <a:endParaRPr/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A Tax ID # (and the IRS 575CP or 147C letter issued when your TIN was established).</a:t>
              </a: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A Type 2 (Group) NPI</a:t>
              </a: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A completed W9 form</a:t>
              </a: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Professional and general liability insurance </a:t>
              </a: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1-3 BCBAs to initiate a group contract request (depending on payor)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30" name="Google Shape;530;p29"/>
          <p:cNvSpPr/>
          <p:nvPr/>
        </p:nvSpPr>
        <p:spPr>
          <a:xfrm>
            <a:off x="192625" y="9470570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0"/>
          <p:cNvSpPr/>
          <p:nvPr/>
        </p:nvSpPr>
        <p:spPr>
          <a:xfrm>
            <a:off x="5858775" y="-220052"/>
            <a:ext cx="12717014" cy="10768094"/>
          </a:xfrm>
          <a:prstGeom prst="rect">
            <a:avLst/>
          </a:prstGeom>
          <a:solidFill>
            <a:srgbClr val="3647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6" name="Google Shape;536;p30"/>
          <p:cNvGrpSpPr/>
          <p:nvPr/>
        </p:nvGrpSpPr>
        <p:grpSpPr>
          <a:xfrm>
            <a:off x="1028700" y="857565"/>
            <a:ext cx="4934150" cy="4268790"/>
            <a:chOff x="0" y="0"/>
            <a:chExt cx="6578867" cy="5691720"/>
          </a:xfrm>
        </p:grpSpPr>
        <p:sp>
          <p:nvSpPr>
            <p:cNvPr id="537" name="Google Shape;537;p30"/>
            <p:cNvSpPr txBox="1"/>
            <p:nvPr/>
          </p:nvSpPr>
          <p:spPr>
            <a:xfrm>
              <a:off x="0" y="3361905"/>
              <a:ext cx="6578867" cy="2329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EACH BCBA YOU CREDENTIAL WILL ALSO NEED:</a:t>
              </a:r>
              <a:endParaRPr/>
            </a:p>
          </p:txBody>
        </p:sp>
        <p:sp>
          <p:nvSpPr>
            <p:cNvPr id="538" name="Google Shape;538;p30"/>
            <p:cNvSpPr txBox="1"/>
            <p:nvPr/>
          </p:nvSpPr>
          <p:spPr>
            <a:xfrm>
              <a:off x="0" y="0"/>
              <a:ext cx="6359696" cy="264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5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Serving Clients</a:t>
              </a:r>
              <a:endParaRPr/>
            </a:p>
          </p:txBody>
        </p:sp>
      </p:grpSp>
      <p:sp>
        <p:nvSpPr>
          <p:cNvPr id="539" name="Google Shape;539;p30"/>
          <p:cNvSpPr/>
          <p:nvPr/>
        </p:nvSpPr>
        <p:spPr>
          <a:xfrm rot="-2700000">
            <a:off x="17234205" y="751328"/>
            <a:ext cx="50191" cy="3135527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30"/>
          <p:cNvSpPr/>
          <p:nvPr/>
        </p:nvSpPr>
        <p:spPr>
          <a:xfrm rot="10800000">
            <a:off x="15592629" y="-151036"/>
            <a:ext cx="2983159" cy="2978386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FFFB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541" name="Google Shape;541;p30"/>
          <p:cNvGrpSpPr/>
          <p:nvPr/>
        </p:nvGrpSpPr>
        <p:grpSpPr>
          <a:xfrm>
            <a:off x="6472319" y="152402"/>
            <a:ext cx="9373824" cy="9249271"/>
            <a:chOff x="0" y="-28575"/>
            <a:chExt cx="12498433" cy="12332361"/>
          </a:xfrm>
        </p:grpSpPr>
        <p:sp>
          <p:nvSpPr>
            <p:cNvPr id="542" name="Google Shape;542;p30"/>
            <p:cNvSpPr txBox="1"/>
            <p:nvPr/>
          </p:nvSpPr>
          <p:spPr>
            <a:xfrm>
              <a:off x="0" y="-28575"/>
              <a:ext cx="11522302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30"/>
            <p:cNvSpPr txBox="1"/>
            <p:nvPr/>
          </p:nvSpPr>
          <p:spPr>
            <a:xfrm>
              <a:off x="976033" y="2452686"/>
              <a:ext cx="11522400" cy="985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BCBA certification and state license </a:t>
              </a:r>
              <a:endParaRPr/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(if applicable in your state)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Completed CAQH profile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For some payors - CPR/BLS certification and background check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Type 1 (Individual) NPI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44" name="Google Shape;544;p30"/>
          <p:cNvSpPr/>
          <p:nvPr/>
        </p:nvSpPr>
        <p:spPr>
          <a:xfrm>
            <a:off x="192650" y="9401670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76E"/>
        </a:solidFill>
        <a:effectLst/>
      </p:bgPr>
    </p:bg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31"/>
          <p:cNvSpPr/>
          <p:nvPr/>
        </p:nvSpPr>
        <p:spPr>
          <a:xfrm>
            <a:off x="-340382" y="-207277"/>
            <a:ext cx="3908862" cy="10720569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31"/>
          <p:cNvSpPr txBox="1"/>
          <p:nvPr/>
        </p:nvSpPr>
        <p:spPr>
          <a:xfrm rot="-5400000">
            <a:off x="-2157921" y="4887786"/>
            <a:ext cx="7712327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GETTING STARTED</a:t>
            </a:r>
            <a:endParaRPr/>
          </a:p>
        </p:txBody>
      </p:sp>
      <p:grpSp>
        <p:nvGrpSpPr>
          <p:cNvPr id="551" name="Google Shape;551;p31"/>
          <p:cNvGrpSpPr/>
          <p:nvPr/>
        </p:nvGrpSpPr>
        <p:grpSpPr>
          <a:xfrm>
            <a:off x="4423016" y="586281"/>
            <a:ext cx="12957803" cy="566261"/>
            <a:chOff x="0" y="-28575"/>
            <a:chExt cx="17277072" cy="755015"/>
          </a:xfrm>
        </p:grpSpPr>
        <p:sp>
          <p:nvSpPr>
            <p:cNvPr id="552" name="Google Shape;552;p31"/>
            <p:cNvSpPr txBox="1"/>
            <p:nvPr/>
          </p:nvSpPr>
          <p:spPr>
            <a:xfrm>
              <a:off x="1348968" y="-28575"/>
              <a:ext cx="15928103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GATHER DOCUMENTS</a:t>
              </a:r>
              <a:endParaRPr/>
            </a:p>
          </p:txBody>
        </p:sp>
        <p:sp>
          <p:nvSpPr>
            <p:cNvPr id="553" name="Google Shape;553;p31"/>
            <p:cNvSpPr/>
            <p:nvPr/>
          </p:nvSpPr>
          <p:spPr>
            <a:xfrm rot="-5400000">
              <a:off x="-552" y="552"/>
              <a:ext cx="689697" cy="688594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54" name="Google Shape;554;p31"/>
          <p:cNvGrpSpPr/>
          <p:nvPr/>
        </p:nvGrpSpPr>
        <p:grpSpPr>
          <a:xfrm>
            <a:off x="4423016" y="1508445"/>
            <a:ext cx="12957803" cy="566261"/>
            <a:chOff x="0" y="-28575"/>
            <a:chExt cx="17277072" cy="755015"/>
          </a:xfrm>
        </p:grpSpPr>
        <p:sp>
          <p:nvSpPr>
            <p:cNvPr id="555" name="Google Shape;555;p31"/>
            <p:cNvSpPr txBox="1"/>
            <p:nvPr/>
          </p:nvSpPr>
          <p:spPr>
            <a:xfrm>
              <a:off x="1348968" y="-28575"/>
              <a:ext cx="15928103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CONTRACTING</a:t>
              </a:r>
              <a:endParaRPr/>
            </a:p>
          </p:txBody>
        </p:sp>
        <p:sp>
          <p:nvSpPr>
            <p:cNvPr id="556" name="Google Shape;556;p31"/>
            <p:cNvSpPr/>
            <p:nvPr/>
          </p:nvSpPr>
          <p:spPr>
            <a:xfrm rot="-5400000">
              <a:off x="-552" y="552"/>
              <a:ext cx="689697" cy="688594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>
                <a:alpha val="80000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57" name="Google Shape;557;p31"/>
          <p:cNvGrpSpPr/>
          <p:nvPr/>
        </p:nvGrpSpPr>
        <p:grpSpPr>
          <a:xfrm>
            <a:off x="4423016" y="2604329"/>
            <a:ext cx="12836284" cy="566261"/>
            <a:chOff x="0" y="-28575"/>
            <a:chExt cx="17115047" cy="755015"/>
          </a:xfrm>
        </p:grpSpPr>
        <p:sp>
          <p:nvSpPr>
            <p:cNvPr id="558" name="Google Shape;558;p31"/>
            <p:cNvSpPr txBox="1"/>
            <p:nvPr/>
          </p:nvSpPr>
          <p:spPr>
            <a:xfrm>
              <a:off x="1186943" y="-28575"/>
              <a:ext cx="15928103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CREDENTIALING</a:t>
              </a:r>
              <a:endParaRPr/>
            </a:p>
          </p:txBody>
        </p:sp>
        <p:sp>
          <p:nvSpPr>
            <p:cNvPr id="559" name="Google Shape;559;p31"/>
            <p:cNvSpPr/>
            <p:nvPr/>
          </p:nvSpPr>
          <p:spPr>
            <a:xfrm rot="-5400000">
              <a:off x="-552" y="552"/>
              <a:ext cx="689697" cy="688594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>
                <a:alpha val="60000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60" name="Google Shape;560;p31"/>
          <p:cNvGrpSpPr/>
          <p:nvPr/>
        </p:nvGrpSpPr>
        <p:grpSpPr>
          <a:xfrm>
            <a:off x="4423016" y="3702627"/>
            <a:ext cx="12957803" cy="566261"/>
            <a:chOff x="0" y="-28575"/>
            <a:chExt cx="17277072" cy="755015"/>
          </a:xfrm>
        </p:grpSpPr>
        <p:sp>
          <p:nvSpPr>
            <p:cNvPr id="561" name="Google Shape;561;p31"/>
            <p:cNvSpPr txBox="1"/>
            <p:nvPr/>
          </p:nvSpPr>
          <p:spPr>
            <a:xfrm>
              <a:off x="1348968" y="-28575"/>
              <a:ext cx="15928103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COMPLIANCE</a:t>
              </a:r>
              <a:endParaRPr/>
            </a:p>
          </p:txBody>
        </p:sp>
        <p:sp>
          <p:nvSpPr>
            <p:cNvPr id="562" name="Google Shape;562;p31"/>
            <p:cNvSpPr/>
            <p:nvPr/>
          </p:nvSpPr>
          <p:spPr>
            <a:xfrm rot="-5400000">
              <a:off x="-552" y="552"/>
              <a:ext cx="689697" cy="688594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>
                <a:alpha val="40000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63" name="Google Shape;563;p31"/>
          <p:cNvSpPr/>
          <p:nvPr/>
        </p:nvSpPr>
        <p:spPr>
          <a:xfrm rot="-2700000">
            <a:off x="661549" y="-1092093"/>
            <a:ext cx="2187687" cy="2184187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564" name="Google Shape;564;p31"/>
          <p:cNvGrpSpPr/>
          <p:nvPr/>
        </p:nvGrpSpPr>
        <p:grpSpPr>
          <a:xfrm>
            <a:off x="4423016" y="4710589"/>
            <a:ext cx="12957803" cy="566261"/>
            <a:chOff x="0" y="-28575"/>
            <a:chExt cx="17277072" cy="755015"/>
          </a:xfrm>
        </p:grpSpPr>
        <p:sp>
          <p:nvSpPr>
            <p:cNvPr id="565" name="Google Shape;565;p31"/>
            <p:cNvSpPr txBox="1"/>
            <p:nvPr/>
          </p:nvSpPr>
          <p:spPr>
            <a:xfrm>
              <a:off x="1348968" y="-28575"/>
              <a:ext cx="15928103" cy="755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GETTING PAID</a:t>
              </a:r>
              <a:endParaRPr/>
            </a:p>
          </p:txBody>
        </p:sp>
        <p:sp>
          <p:nvSpPr>
            <p:cNvPr id="566" name="Google Shape;566;p31"/>
            <p:cNvSpPr/>
            <p:nvPr/>
          </p:nvSpPr>
          <p:spPr>
            <a:xfrm rot="-5400000">
              <a:off x="-552" y="552"/>
              <a:ext cx="689697" cy="688594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>
                <a:alpha val="19607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67" name="Google Shape;567;p31"/>
          <p:cNvSpPr txBox="1"/>
          <p:nvPr/>
        </p:nvSpPr>
        <p:spPr>
          <a:xfrm>
            <a:off x="4823137" y="4703445"/>
            <a:ext cx="8641726" cy="573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1"/>
          <p:cNvSpPr txBox="1"/>
          <p:nvPr/>
        </p:nvSpPr>
        <p:spPr>
          <a:xfrm>
            <a:off x="4301976" y="5648325"/>
            <a:ext cx="13363757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rPr>
              <a:t>PROCESSES VARY BY INSURANCE COMPANY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rPr>
              <a:t>PROCESSING TIME CAN ALSO VARY WITHIN SAME PAYOR IN DIFFERENT STATES.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EAE0D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rPr>
              <a:t>CONTRACTING TAKES AN AVERAGE OF 3-6 MONTHS*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rPr>
              <a:t>CREDENTIALING TAKES AN AVERAGE OF 3-4 MONTHS*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EAE0D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rPr>
              <a:t>*THESE ARE ESTIMATES</a:t>
            </a:r>
            <a:endParaRPr/>
          </a:p>
          <a:p>
            <a:pPr marL="0" marR="0" lvl="0" indent="0" algn="l" rtl="0">
              <a:lnSpc>
                <a:spcPct val="17307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rgbClr val="EAE0D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9" name="Google Shape;569;p31"/>
          <p:cNvSpPr/>
          <p:nvPr/>
        </p:nvSpPr>
        <p:spPr>
          <a:xfrm>
            <a:off x="0" y="962469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2"/>
          <p:cNvSpPr/>
          <p:nvPr/>
        </p:nvSpPr>
        <p:spPr>
          <a:xfrm>
            <a:off x="5858775" y="-220052"/>
            <a:ext cx="12717014" cy="10768094"/>
          </a:xfrm>
          <a:prstGeom prst="rect">
            <a:avLst/>
          </a:prstGeom>
          <a:solidFill>
            <a:srgbClr val="3647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5" name="Google Shape;575;p32"/>
          <p:cNvGrpSpPr/>
          <p:nvPr/>
        </p:nvGrpSpPr>
        <p:grpSpPr>
          <a:xfrm>
            <a:off x="1028700" y="857565"/>
            <a:ext cx="4934150" cy="4268790"/>
            <a:chOff x="0" y="0"/>
            <a:chExt cx="6578867" cy="5691720"/>
          </a:xfrm>
        </p:grpSpPr>
        <p:sp>
          <p:nvSpPr>
            <p:cNvPr id="576" name="Google Shape;576;p32"/>
            <p:cNvSpPr txBox="1"/>
            <p:nvPr/>
          </p:nvSpPr>
          <p:spPr>
            <a:xfrm>
              <a:off x="0" y="3361905"/>
              <a:ext cx="6578867" cy="2329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HEALTH INSURANCE EXPECTATIONS</a:t>
              </a:r>
              <a:endParaRPr/>
            </a:p>
          </p:txBody>
        </p:sp>
        <p:sp>
          <p:nvSpPr>
            <p:cNvPr id="577" name="Google Shape;577;p32"/>
            <p:cNvSpPr txBox="1"/>
            <p:nvPr/>
          </p:nvSpPr>
          <p:spPr>
            <a:xfrm>
              <a:off x="0" y="0"/>
              <a:ext cx="6359696" cy="264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5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Serving Clients</a:t>
              </a:r>
              <a:endParaRPr/>
            </a:p>
          </p:txBody>
        </p:sp>
      </p:grpSp>
      <p:sp>
        <p:nvSpPr>
          <p:cNvPr id="578" name="Google Shape;578;p32"/>
          <p:cNvSpPr/>
          <p:nvPr/>
        </p:nvSpPr>
        <p:spPr>
          <a:xfrm rot="-2700000">
            <a:off x="17234205" y="751328"/>
            <a:ext cx="50191" cy="3135527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2"/>
          <p:cNvSpPr/>
          <p:nvPr/>
        </p:nvSpPr>
        <p:spPr>
          <a:xfrm rot="10800000">
            <a:off x="15592629" y="-151036"/>
            <a:ext cx="2983159" cy="2978386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FFFB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580" name="Google Shape;580;p32"/>
          <p:cNvGrpSpPr/>
          <p:nvPr/>
        </p:nvGrpSpPr>
        <p:grpSpPr>
          <a:xfrm>
            <a:off x="6440733" y="980601"/>
            <a:ext cx="10315757" cy="8270077"/>
            <a:chOff x="0" y="-28575"/>
            <a:chExt cx="13754343" cy="11026769"/>
          </a:xfrm>
        </p:grpSpPr>
        <p:sp>
          <p:nvSpPr>
            <p:cNvPr id="581" name="Google Shape;581;p32"/>
            <p:cNvSpPr txBox="1"/>
            <p:nvPr/>
          </p:nvSpPr>
          <p:spPr>
            <a:xfrm>
              <a:off x="0" y="-28575"/>
              <a:ext cx="13754343" cy="2329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WORKING WITH HEALTH INSURANCE </a:t>
              </a:r>
              <a:endParaRPr/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IS NOT LIKE WORKING WITH OTHER FUNDING SOURCES:</a:t>
              </a:r>
              <a:endParaRPr/>
            </a:p>
          </p:txBody>
        </p:sp>
        <p:sp>
          <p:nvSpPr>
            <p:cNvPr id="582" name="Google Shape;582;p32"/>
            <p:cNvSpPr txBox="1"/>
            <p:nvPr/>
          </p:nvSpPr>
          <p:spPr>
            <a:xfrm>
              <a:off x="0" y="2663819"/>
              <a:ext cx="13754343" cy="8334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Each payor has their own rules when it comes to clinical documentation, billing and reimbursement policies. Being out of compliance could mean audits and fines.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Health insurance can contractually take 30-45 days to pay you - IF you do everything right. Billing errors on your part extend that timeframe.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In most cases, it is unethical to discharge clients or pause treatment due to insurance non-payment.</a:t>
              </a:r>
              <a:endParaRPr/>
            </a:p>
          </p:txBody>
        </p:sp>
      </p:grpSp>
      <p:sp>
        <p:nvSpPr>
          <p:cNvPr id="583" name="Google Shape;583;p32"/>
          <p:cNvSpPr/>
          <p:nvPr/>
        </p:nvSpPr>
        <p:spPr>
          <a:xfrm>
            <a:off x="192650" y="9393520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331" b="-9330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89" name="Google Shape;589;p33"/>
          <p:cNvSpPr txBox="1"/>
          <p:nvPr/>
        </p:nvSpPr>
        <p:spPr>
          <a:xfrm>
            <a:off x="1607612" y="3278180"/>
            <a:ext cx="15121587" cy="31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YOU WILL NEED A PLAN FOR OPERATING IN THE HEALTH INSURANCE SPACE</a:t>
            </a:r>
            <a:endParaRPr/>
          </a:p>
        </p:txBody>
      </p:sp>
      <p:sp>
        <p:nvSpPr>
          <p:cNvPr id="590" name="Google Shape;590;p33"/>
          <p:cNvSpPr/>
          <p:nvPr/>
        </p:nvSpPr>
        <p:spPr>
          <a:xfrm rot="10800000">
            <a:off x="6583139" y="-542820"/>
            <a:ext cx="5121721" cy="2343757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91" name="Google Shape;591;p33"/>
          <p:cNvSpPr/>
          <p:nvPr/>
        </p:nvSpPr>
        <p:spPr>
          <a:xfrm>
            <a:off x="9119594" y="9258300"/>
            <a:ext cx="48811" cy="1308130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3"/>
          <p:cNvSpPr/>
          <p:nvPr/>
        </p:nvSpPr>
        <p:spPr>
          <a:xfrm>
            <a:off x="0" y="962469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76E"/>
        </a:solidFill>
        <a:effectLst/>
      </p:bgPr>
    </p:bg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4"/>
          <p:cNvSpPr txBox="1"/>
          <p:nvPr/>
        </p:nvSpPr>
        <p:spPr>
          <a:xfrm>
            <a:off x="1028700" y="5524500"/>
            <a:ext cx="6300000" cy="22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SERVING CLIENTS RECAP</a:t>
            </a:r>
            <a:endParaRPr/>
          </a:p>
        </p:txBody>
      </p:sp>
      <p:grpSp>
        <p:nvGrpSpPr>
          <p:cNvPr id="598" name="Google Shape;598;p34"/>
          <p:cNvGrpSpPr/>
          <p:nvPr/>
        </p:nvGrpSpPr>
        <p:grpSpPr>
          <a:xfrm>
            <a:off x="10178342" y="1088204"/>
            <a:ext cx="6395158" cy="1143453"/>
            <a:chOff x="0" y="0"/>
            <a:chExt cx="8526877" cy="1524604"/>
          </a:xfrm>
        </p:grpSpPr>
        <p:sp>
          <p:nvSpPr>
            <p:cNvPr id="599" name="Google Shape;599;p34"/>
            <p:cNvSpPr txBox="1"/>
            <p:nvPr/>
          </p:nvSpPr>
          <p:spPr>
            <a:xfrm>
              <a:off x="0" y="0"/>
              <a:ext cx="8526877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EDUCATE YOURSELF</a:t>
              </a:r>
              <a:endParaRPr/>
            </a:p>
          </p:txBody>
        </p:sp>
        <p:sp>
          <p:nvSpPr>
            <p:cNvPr id="600" name="Google Shape;600;p34"/>
            <p:cNvSpPr txBox="1"/>
            <p:nvPr/>
          </p:nvSpPr>
          <p:spPr>
            <a:xfrm>
              <a:off x="0" y="910559"/>
              <a:ext cx="8526877" cy="6140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ON PAYER PROCESSES</a:t>
              </a:r>
              <a:endParaRPr/>
            </a:p>
          </p:txBody>
        </p:sp>
      </p:grpSp>
      <p:grpSp>
        <p:nvGrpSpPr>
          <p:cNvPr id="601" name="Google Shape;601;p34"/>
          <p:cNvGrpSpPr/>
          <p:nvPr/>
        </p:nvGrpSpPr>
        <p:grpSpPr>
          <a:xfrm>
            <a:off x="8833989" y="1028700"/>
            <a:ext cx="620023" cy="8422957"/>
            <a:chOff x="0" y="0"/>
            <a:chExt cx="826697" cy="11230610"/>
          </a:xfrm>
        </p:grpSpPr>
        <p:sp>
          <p:nvSpPr>
            <p:cNvPr id="602" name="Google Shape;602;p34"/>
            <p:cNvSpPr/>
            <p:nvPr/>
          </p:nvSpPr>
          <p:spPr>
            <a:xfrm>
              <a:off x="413349" y="257810"/>
              <a:ext cx="76200" cy="10972800"/>
            </a:xfrm>
            <a:prstGeom prst="rect">
              <a:avLst/>
            </a:prstGeom>
            <a:solidFill>
              <a:srgbClr val="FFFB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4"/>
            <p:cNvSpPr/>
            <p:nvPr/>
          </p:nvSpPr>
          <p:spPr>
            <a:xfrm rot="-8100000">
              <a:off x="120833" y="121301"/>
              <a:ext cx="585031" cy="584095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" name="Google Shape;604;p34"/>
            <p:cNvSpPr/>
            <p:nvPr/>
          </p:nvSpPr>
          <p:spPr>
            <a:xfrm rot="-8100000">
              <a:off x="120833" y="2923768"/>
              <a:ext cx="585031" cy="584095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5" name="Google Shape;605;p34"/>
            <p:cNvSpPr/>
            <p:nvPr/>
          </p:nvSpPr>
          <p:spPr>
            <a:xfrm rot="-8100000">
              <a:off x="120833" y="5726234"/>
              <a:ext cx="585031" cy="584095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6" name="Google Shape;606;p34"/>
            <p:cNvSpPr/>
            <p:nvPr/>
          </p:nvSpPr>
          <p:spPr>
            <a:xfrm rot="-8100000">
              <a:off x="120833" y="8528701"/>
              <a:ext cx="585031" cy="584095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7" name="Google Shape;607;p34"/>
          <p:cNvGrpSpPr/>
          <p:nvPr/>
        </p:nvGrpSpPr>
        <p:grpSpPr>
          <a:xfrm>
            <a:off x="10178342" y="3130550"/>
            <a:ext cx="6395158" cy="1638753"/>
            <a:chOff x="0" y="0"/>
            <a:chExt cx="8526877" cy="2185004"/>
          </a:xfrm>
        </p:grpSpPr>
        <p:sp>
          <p:nvSpPr>
            <p:cNvPr id="608" name="Google Shape;608;p34"/>
            <p:cNvSpPr txBox="1"/>
            <p:nvPr/>
          </p:nvSpPr>
          <p:spPr>
            <a:xfrm>
              <a:off x="0" y="0"/>
              <a:ext cx="8526877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ROUTINE CHECKUPS</a:t>
              </a:r>
              <a:endParaRPr/>
            </a:p>
          </p:txBody>
        </p:sp>
        <p:sp>
          <p:nvSpPr>
            <p:cNvPr id="609" name="Google Shape;609;p34"/>
            <p:cNvSpPr txBox="1"/>
            <p:nvPr/>
          </p:nvSpPr>
          <p:spPr>
            <a:xfrm>
              <a:off x="0" y="910559"/>
              <a:ext cx="8526877" cy="1274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EACH PAYOR IS DIFFERENT AND POLICIES/PROCEDURES CHANGE OFTEN</a:t>
              </a:r>
              <a:endParaRPr/>
            </a:p>
          </p:txBody>
        </p:sp>
      </p:grpSp>
      <p:grpSp>
        <p:nvGrpSpPr>
          <p:cNvPr id="610" name="Google Shape;610;p34"/>
          <p:cNvGrpSpPr/>
          <p:nvPr/>
        </p:nvGrpSpPr>
        <p:grpSpPr>
          <a:xfrm>
            <a:off x="10178342" y="5232400"/>
            <a:ext cx="6395158" cy="1638753"/>
            <a:chOff x="0" y="0"/>
            <a:chExt cx="8526877" cy="2185004"/>
          </a:xfrm>
        </p:grpSpPr>
        <p:sp>
          <p:nvSpPr>
            <p:cNvPr id="611" name="Google Shape;611;p34"/>
            <p:cNvSpPr txBox="1"/>
            <p:nvPr/>
          </p:nvSpPr>
          <p:spPr>
            <a:xfrm>
              <a:off x="0" y="0"/>
              <a:ext cx="8526877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FAMILIARIZE YOURSELF</a:t>
              </a:r>
              <a:endParaRPr/>
            </a:p>
          </p:txBody>
        </p:sp>
        <p:sp>
          <p:nvSpPr>
            <p:cNvPr id="612" name="Google Shape;612;p34"/>
            <p:cNvSpPr txBox="1"/>
            <p:nvPr/>
          </p:nvSpPr>
          <p:spPr>
            <a:xfrm>
              <a:off x="0" y="910559"/>
              <a:ext cx="8526877" cy="1274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LEARN HOW TO NAVIGATE PAYOR WEBSITES</a:t>
              </a:r>
              <a:endParaRPr/>
            </a:p>
          </p:txBody>
        </p:sp>
      </p:grpSp>
      <p:grpSp>
        <p:nvGrpSpPr>
          <p:cNvPr id="613" name="Google Shape;613;p34"/>
          <p:cNvGrpSpPr/>
          <p:nvPr/>
        </p:nvGrpSpPr>
        <p:grpSpPr>
          <a:xfrm>
            <a:off x="10178342" y="7334250"/>
            <a:ext cx="7080958" cy="2134053"/>
            <a:chOff x="0" y="0"/>
            <a:chExt cx="9441277" cy="2845404"/>
          </a:xfrm>
        </p:grpSpPr>
        <p:sp>
          <p:nvSpPr>
            <p:cNvPr id="614" name="Google Shape;614;p34"/>
            <p:cNvSpPr txBox="1"/>
            <p:nvPr/>
          </p:nvSpPr>
          <p:spPr>
            <a:xfrm>
              <a:off x="0" y="0"/>
              <a:ext cx="9441277" cy="132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CONSIDER HIRING AN EXPERT</a:t>
              </a:r>
              <a:endParaRPr/>
            </a:p>
          </p:txBody>
        </p:sp>
        <p:sp>
          <p:nvSpPr>
            <p:cNvPr id="615" name="Google Shape;615;p34"/>
            <p:cNvSpPr txBox="1"/>
            <p:nvPr/>
          </p:nvSpPr>
          <p:spPr>
            <a:xfrm>
              <a:off x="0" y="1570959"/>
              <a:ext cx="9441277" cy="1274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HEALTH INSURANCE IS CONFUSING AND TIME-CONSUMING</a:t>
              </a:r>
              <a:endParaRPr/>
            </a:p>
          </p:txBody>
        </p:sp>
      </p:grpSp>
      <p:grpSp>
        <p:nvGrpSpPr>
          <p:cNvPr id="616" name="Google Shape;616;p34"/>
          <p:cNvGrpSpPr/>
          <p:nvPr/>
        </p:nvGrpSpPr>
        <p:grpSpPr>
          <a:xfrm>
            <a:off x="-2979781" y="-5092871"/>
            <a:ext cx="11118036" cy="9854672"/>
            <a:chOff x="0" y="0"/>
            <a:chExt cx="14824047" cy="13139563"/>
          </a:xfrm>
        </p:grpSpPr>
        <p:sp>
          <p:nvSpPr>
            <p:cNvPr id="617" name="Google Shape;617;p34"/>
            <p:cNvSpPr/>
            <p:nvPr/>
          </p:nvSpPr>
          <p:spPr>
            <a:xfrm rot="-2861934">
              <a:off x="9205243" y="4179977"/>
              <a:ext cx="4582536" cy="4828035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7827">
                <a:alpha val="50588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" name="Google Shape;618;p34"/>
            <p:cNvSpPr/>
            <p:nvPr/>
          </p:nvSpPr>
          <p:spPr>
            <a:xfrm rot="-2700000">
              <a:off x="1879188" y="1656506"/>
              <a:ext cx="8313239" cy="8758602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" name="Google Shape;619;p34"/>
            <p:cNvSpPr/>
            <p:nvPr/>
          </p:nvSpPr>
          <p:spPr>
            <a:xfrm rot="2700000">
              <a:off x="8118099" y="8438095"/>
              <a:ext cx="101753" cy="5465965"/>
            </a:xfrm>
            <a:prstGeom prst="rect">
              <a:avLst/>
            </a:prstGeom>
            <a:solidFill>
              <a:srgbClr val="FFFB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0" name="Google Shape;620;p34"/>
          <p:cNvSpPr/>
          <p:nvPr/>
        </p:nvSpPr>
        <p:spPr>
          <a:xfrm>
            <a:off x="0" y="962469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/>
          <p:nvPr/>
        </p:nvSpPr>
        <p:spPr>
          <a:xfrm>
            <a:off x="1028700" y="5044306"/>
            <a:ext cx="4988657" cy="4237486"/>
          </a:xfrm>
          <a:custGeom>
            <a:avLst/>
            <a:gdLst/>
            <a:ahLst/>
            <a:cxnLst/>
            <a:rect l="l" t="t" r="r" b="b"/>
            <a:pathLst>
              <a:path w="4988657" h="4237486" extrusionOk="0">
                <a:moveTo>
                  <a:pt x="0" y="0"/>
                </a:moveTo>
                <a:lnTo>
                  <a:pt x="4988657" y="0"/>
                </a:lnTo>
                <a:lnTo>
                  <a:pt x="4988657" y="4237486"/>
                </a:lnTo>
                <a:lnTo>
                  <a:pt x="0" y="42374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44" r="-13744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1" name="Google Shape;121;p4"/>
          <p:cNvSpPr/>
          <p:nvPr/>
        </p:nvSpPr>
        <p:spPr>
          <a:xfrm>
            <a:off x="6649671" y="5044306"/>
            <a:ext cx="4988657" cy="4237486"/>
          </a:xfrm>
          <a:custGeom>
            <a:avLst/>
            <a:gdLst/>
            <a:ahLst/>
            <a:cxnLst/>
            <a:rect l="l" t="t" r="r" b="b"/>
            <a:pathLst>
              <a:path w="4988657" h="4237486" extrusionOk="0">
                <a:moveTo>
                  <a:pt x="0" y="0"/>
                </a:moveTo>
                <a:lnTo>
                  <a:pt x="4988658" y="0"/>
                </a:lnTo>
                <a:lnTo>
                  <a:pt x="4988658" y="4237486"/>
                </a:lnTo>
                <a:lnTo>
                  <a:pt x="0" y="42374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626" r="-13624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2" name="Google Shape;122;p4"/>
          <p:cNvSpPr/>
          <p:nvPr/>
        </p:nvSpPr>
        <p:spPr>
          <a:xfrm>
            <a:off x="12270643" y="5044306"/>
            <a:ext cx="4988657" cy="4237486"/>
          </a:xfrm>
          <a:custGeom>
            <a:avLst/>
            <a:gdLst/>
            <a:ahLst/>
            <a:cxnLst/>
            <a:rect l="l" t="t" r="r" b="b"/>
            <a:pathLst>
              <a:path w="4988657" h="4237486" extrusionOk="0">
                <a:moveTo>
                  <a:pt x="0" y="0"/>
                </a:moveTo>
                <a:lnTo>
                  <a:pt x="4988657" y="0"/>
                </a:lnTo>
                <a:lnTo>
                  <a:pt x="4988657" y="4237486"/>
                </a:lnTo>
                <a:lnTo>
                  <a:pt x="0" y="42374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744" r="-13744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3" name="Google Shape;123;p4"/>
          <p:cNvSpPr/>
          <p:nvPr/>
        </p:nvSpPr>
        <p:spPr>
          <a:xfrm>
            <a:off x="-609600" y="-425471"/>
            <a:ext cx="19259700" cy="3333900"/>
          </a:xfrm>
          <a:prstGeom prst="rect">
            <a:avLst/>
          </a:prstGeom>
          <a:solidFill>
            <a:srgbClr val="3647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4"/>
          <p:cNvGrpSpPr/>
          <p:nvPr/>
        </p:nvGrpSpPr>
        <p:grpSpPr>
          <a:xfrm>
            <a:off x="15738501" y="-1749685"/>
            <a:ext cx="4279093" cy="5146424"/>
            <a:chOff x="1" y="0"/>
            <a:chExt cx="5705457" cy="6861899"/>
          </a:xfrm>
        </p:grpSpPr>
        <p:sp>
          <p:nvSpPr>
            <p:cNvPr id="125" name="Google Shape;125;p4"/>
            <p:cNvSpPr/>
            <p:nvPr/>
          </p:nvSpPr>
          <p:spPr>
            <a:xfrm rot="-5400000">
              <a:off x="-2857" y="3293340"/>
              <a:ext cx="3571417" cy="3565702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Google Shape;126;p4"/>
            <p:cNvSpPr/>
            <p:nvPr/>
          </p:nvSpPr>
          <p:spPr>
            <a:xfrm rot="2700000">
              <a:off x="2996050" y="-1071046"/>
              <a:ext cx="72446" cy="7488461"/>
            </a:xfrm>
            <a:prstGeom prst="rect">
              <a:avLst/>
            </a:prstGeom>
            <a:solidFill>
              <a:srgbClr val="FFFB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" name="Google Shape;127;p4"/>
          <p:cNvSpPr txBox="1"/>
          <p:nvPr/>
        </p:nvSpPr>
        <p:spPr>
          <a:xfrm>
            <a:off x="6783817" y="3358381"/>
            <a:ext cx="48546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Want more control 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over time &amp; pay</a:t>
            </a:r>
            <a:endParaRPr/>
          </a:p>
        </p:txBody>
      </p:sp>
      <p:sp>
        <p:nvSpPr>
          <p:cNvPr id="128" name="Google Shape;128;p4"/>
          <p:cNvSpPr txBox="1"/>
          <p:nvPr/>
        </p:nvSpPr>
        <p:spPr>
          <a:xfrm>
            <a:off x="918580" y="3358381"/>
            <a:ext cx="52089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Fed up with practices who put profit over quality</a:t>
            </a:r>
            <a:endParaRPr/>
          </a:p>
        </p:txBody>
      </p:sp>
      <p:sp>
        <p:nvSpPr>
          <p:cNvPr id="129" name="Google Shape;129;p4"/>
          <p:cNvSpPr txBox="1"/>
          <p:nvPr/>
        </p:nvSpPr>
        <p:spPr>
          <a:xfrm>
            <a:off x="12538933" y="3358381"/>
            <a:ext cx="47205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Sees industry turmoil and want more security</a:t>
            </a:r>
            <a:endParaRPr/>
          </a:p>
        </p:txBody>
      </p:sp>
      <p:sp>
        <p:nvSpPr>
          <p:cNvPr id="130" name="Google Shape;130;p4"/>
          <p:cNvSpPr txBox="1"/>
          <p:nvPr/>
        </p:nvSpPr>
        <p:spPr>
          <a:xfrm>
            <a:off x="1028700" y="947333"/>
            <a:ext cx="13320997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rPr>
              <a:t>CONSIDER YOUR MOTIVATION</a:t>
            </a:r>
            <a:endParaRPr/>
          </a:p>
        </p:txBody>
      </p:sp>
      <p:sp>
        <p:nvSpPr>
          <p:cNvPr id="131" name="Google Shape;131;p4"/>
          <p:cNvSpPr/>
          <p:nvPr/>
        </p:nvSpPr>
        <p:spPr>
          <a:xfrm>
            <a:off x="56947" y="8982076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35"/>
          <p:cNvSpPr/>
          <p:nvPr/>
        </p:nvSpPr>
        <p:spPr>
          <a:xfrm>
            <a:off x="-393063" y="2957918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6" name="Google Shape;626;p35"/>
          <p:cNvSpPr/>
          <p:nvPr/>
        </p:nvSpPr>
        <p:spPr>
          <a:xfrm rot="10800000">
            <a:off x="10922637" y="-262890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7" name="Google Shape;627;p35"/>
          <p:cNvSpPr/>
          <p:nvPr/>
        </p:nvSpPr>
        <p:spPr>
          <a:xfrm>
            <a:off x="1385802" y="2566934"/>
            <a:ext cx="5206767" cy="3572610"/>
          </a:xfrm>
          <a:custGeom>
            <a:avLst/>
            <a:gdLst/>
            <a:ahLst/>
            <a:cxnLst/>
            <a:rect l="l" t="t" r="r" b="b"/>
            <a:pathLst>
              <a:path w="10235966" h="6887309" extrusionOk="0">
                <a:moveTo>
                  <a:pt x="0" y="0"/>
                </a:moveTo>
                <a:lnTo>
                  <a:pt x="10235966" y="0"/>
                </a:lnTo>
                <a:lnTo>
                  <a:pt x="10235966" y="6887309"/>
                </a:lnTo>
                <a:lnTo>
                  <a:pt x="0" y="6887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628" name="Google Shape;628;p35"/>
          <p:cNvGrpSpPr/>
          <p:nvPr/>
        </p:nvGrpSpPr>
        <p:grpSpPr>
          <a:xfrm>
            <a:off x="1385858" y="1328303"/>
            <a:ext cx="9783147" cy="1359689"/>
            <a:chOff x="0" y="-28575"/>
            <a:chExt cx="13044196" cy="1812919"/>
          </a:xfrm>
        </p:grpSpPr>
        <p:sp>
          <p:nvSpPr>
            <p:cNvPr id="629" name="Google Shape;629;p35"/>
            <p:cNvSpPr txBox="1"/>
            <p:nvPr/>
          </p:nvSpPr>
          <p:spPr>
            <a:xfrm>
              <a:off x="0" y="-28575"/>
              <a:ext cx="13044196" cy="9602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3600" b="1" dirty="0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INSURANCE MANAGEMENT </a:t>
              </a:r>
              <a:r>
                <a:rPr lang="en-US" sz="3600" b="1" i="0" u="none" strike="noStrike" cap="none" dirty="0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RESOURCES!</a:t>
              </a:r>
              <a:endParaRPr dirty="0"/>
            </a:p>
          </p:txBody>
        </p:sp>
        <p:sp>
          <p:nvSpPr>
            <p:cNvPr id="630" name="Google Shape;630;p35"/>
            <p:cNvSpPr txBox="1"/>
            <p:nvPr/>
          </p:nvSpPr>
          <p:spPr>
            <a:xfrm>
              <a:off x="0" y="1089019"/>
              <a:ext cx="9560768" cy="695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111A13A1-084F-8955-8F90-0200A5647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5021" y="2564266"/>
            <a:ext cx="5219700" cy="3590925"/>
          </a:xfrm>
          <a:prstGeom prst="rect">
            <a:avLst/>
          </a:prstGeom>
        </p:spPr>
      </p:pic>
      <p:pic>
        <p:nvPicPr>
          <p:cNvPr id="3" name="Picture 2" descr="A close-up of a blue heart&#10;&#10;Description automatically generated">
            <a:extLst>
              <a:ext uri="{FF2B5EF4-FFF2-40B4-BE49-F238E27FC236}">
                <a16:creationId xmlns:a16="http://schemas.microsoft.com/office/drawing/2014/main" id="{E6714EA8-7E9C-AE62-9613-EA323BF0F2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3181" y="2564946"/>
            <a:ext cx="5114925" cy="3524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B36EEA-5902-3321-DB73-B61BA72D1835}"/>
              </a:ext>
            </a:extLst>
          </p:cNvPr>
          <p:cNvSpPr txBox="1"/>
          <p:nvPr/>
        </p:nvSpPr>
        <p:spPr>
          <a:xfrm>
            <a:off x="1654004" y="6767102"/>
            <a:ext cx="16180234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TLC Credentialing and Consulting offers PowerPoint presentations designed to help you better understand the requirements and nuances of working with health insurance.  PowerPoints are available as stand-alone products or as part of a training package that comes with consulting services.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35"/>
          <p:cNvSpPr/>
          <p:nvPr/>
        </p:nvSpPr>
        <p:spPr>
          <a:xfrm>
            <a:off x="-393063" y="2957918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6" name="Google Shape;626;p35"/>
          <p:cNvSpPr/>
          <p:nvPr/>
        </p:nvSpPr>
        <p:spPr>
          <a:xfrm rot="10800000">
            <a:off x="10922637" y="-262890"/>
            <a:ext cx="7662709" cy="7650449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36476E">
              <a:alpha val="4705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628" name="Google Shape;628;p35"/>
          <p:cNvGrpSpPr/>
          <p:nvPr/>
        </p:nvGrpSpPr>
        <p:grpSpPr>
          <a:xfrm>
            <a:off x="1385858" y="1328303"/>
            <a:ext cx="12412047" cy="1359689"/>
            <a:chOff x="0" y="-28575"/>
            <a:chExt cx="16549396" cy="1812919"/>
          </a:xfrm>
        </p:grpSpPr>
        <p:sp>
          <p:nvSpPr>
            <p:cNvPr id="629" name="Google Shape;629;p35"/>
            <p:cNvSpPr txBox="1"/>
            <p:nvPr/>
          </p:nvSpPr>
          <p:spPr>
            <a:xfrm>
              <a:off x="0" y="-28575"/>
              <a:ext cx="16549396" cy="9602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3600" b="1" dirty="0">
                  <a:solidFill>
                    <a:srgbClr val="E07827"/>
                  </a:solidFill>
                  <a:latin typeface="Open Sans"/>
                  <a:ea typeface="Open Sans"/>
                  <a:cs typeface="Open Sans"/>
                </a:rPr>
                <a:t>SPECIAL OFFER – NEW CLIENT INTAKE PACKET</a:t>
              </a:r>
            </a:p>
          </p:txBody>
        </p:sp>
        <p:sp>
          <p:nvSpPr>
            <p:cNvPr id="630" name="Google Shape;630;p35"/>
            <p:cNvSpPr txBox="1"/>
            <p:nvPr/>
          </p:nvSpPr>
          <p:spPr>
            <a:xfrm>
              <a:off x="0" y="1089019"/>
              <a:ext cx="9560768" cy="695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Picture 1" descr="A screen shot of a document&#10;&#10;Description automatically generated">
            <a:extLst>
              <a:ext uri="{FF2B5EF4-FFF2-40B4-BE49-F238E27FC236}">
                <a16:creationId xmlns:a16="http://schemas.microsoft.com/office/drawing/2014/main" id="{51CF0294-C67C-A18E-6174-63E4A0B8A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181" y="2566988"/>
            <a:ext cx="7019925" cy="72104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4F5995-952E-337B-452C-B1D6F7BE1C7E}"/>
              </a:ext>
            </a:extLst>
          </p:cNvPr>
          <p:cNvSpPr txBox="1"/>
          <p:nvPr/>
        </p:nvSpPr>
        <p:spPr>
          <a:xfrm>
            <a:off x="10083585" y="2695487"/>
            <a:ext cx="7281324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Available here: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i="1" u="sng" dirty="0"/>
              <a:t>http://www.tlccredandconsulting.com/products/training-packages-3/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77CF43-48BC-5C75-BBEB-42D965453D4D}"/>
              </a:ext>
            </a:extLst>
          </p:cNvPr>
          <p:cNvSpPr txBox="1"/>
          <p:nvPr/>
        </p:nvSpPr>
        <p:spPr>
          <a:xfrm>
            <a:off x="10087385" y="5737966"/>
            <a:ext cx="7269452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/>
              <a:t>Use code </a:t>
            </a:r>
            <a:r>
              <a:rPr lang="en-US" sz="3200" b="1" dirty="0">
                <a:solidFill>
                  <a:schemeClr val="accent2"/>
                </a:solidFill>
              </a:rPr>
              <a:t>STARTUP</a:t>
            </a:r>
            <a:r>
              <a:rPr lang="en-US" sz="3200" b="1" dirty="0"/>
              <a:t> at checkout for 25% off of the ABA Client Intake Packet.</a:t>
            </a:r>
          </a:p>
          <a:p>
            <a:endParaRPr lang="en-US" sz="3200" b="1" dirty="0"/>
          </a:p>
          <a:p>
            <a:r>
              <a:rPr lang="en-US" sz="3200" b="1" dirty="0"/>
              <a:t>Valid 7/17/24-8/17/24</a:t>
            </a:r>
          </a:p>
        </p:txBody>
      </p:sp>
    </p:spTree>
    <p:extLst>
      <p:ext uri="{BB962C8B-B14F-4D97-AF65-F5344CB8AC3E}">
        <p14:creationId xmlns:p14="http://schemas.microsoft.com/office/powerpoint/2010/main" val="29157027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76E"/>
        </a:solidFill>
        <a:effectLst/>
      </p:bgPr>
    </p:bg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5" name="Google Shape;635;p36"/>
          <p:cNvGrpSpPr/>
          <p:nvPr/>
        </p:nvGrpSpPr>
        <p:grpSpPr>
          <a:xfrm>
            <a:off x="1647567" y="5080425"/>
            <a:ext cx="3789955" cy="3538975"/>
            <a:chOff x="-1322999" y="-605408"/>
            <a:chExt cx="10335300" cy="4718633"/>
          </a:xfrm>
        </p:grpSpPr>
        <p:sp>
          <p:nvSpPr>
            <p:cNvPr id="636" name="Google Shape;636;p36"/>
            <p:cNvSpPr txBox="1"/>
            <p:nvPr/>
          </p:nvSpPr>
          <p:spPr>
            <a:xfrm>
              <a:off x="-1323000" y="-605408"/>
              <a:ext cx="103353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B.A.I.L. TEAM</a:t>
              </a:r>
              <a:endParaRPr/>
            </a:p>
          </p:txBody>
        </p:sp>
        <p:sp>
          <p:nvSpPr>
            <p:cNvPr id="637" name="Google Shape;637;p36"/>
            <p:cNvSpPr txBox="1"/>
            <p:nvPr/>
          </p:nvSpPr>
          <p:spPr>
            <a:xfrm>
              <a:off x="-1323000" y="726825"/>
              <a:ext cx="10335300" cy="338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marR="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Open Sans"/>
                <a:buChar char="●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Bookkeeper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marR="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Open Sans"/>
                <a:buChar char="●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Accountant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marR="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Open Sans"/>
                <a:buChar char="●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Insurance 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marR="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Open Sans"/>
                <a:buChar char="●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Lawyer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38" name="Google Shape;638;p36"/>
          <p:cNvGrpSpPr/>
          <p:nvPr/>
        </p:nvGrpSpPr>
        <p:grpSpPr>
          <a:xfrm>
            <a:off x="1028700" y="1461350"/>
            <a:ext cx="13728825" cy="2593124"/>
            <a:chOff x="0" y="576867"/>
            <a:chExt cx="18305100" cy="3457500"/>
          </a:xfrm>
        </p:grpSpPr>
        <p:sp>
          <p:nvSpPr>
            <p:cNvPr id="639" name="Google Shape;639;p36"/>
            <p:cNvSpPr txBox="1"/>
            <p:nvPr/>
          </p:nvSpPr>
          <p:spPr>
            <a:xfrm>
              <a:off x="0" y="576867"/>
              <a:ext cx="18305100" cy="133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500" b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A TEAM OF TRUSTED ADVISORS</a:t>
              </a:r>
              <a:endParaRPr/>
            </a:p>
          </p:txBody>
        </p:sp>
        <p:sp>
          <p:nvSpPr>
            <p:cNvPr id="640" name="Google Shape;640;p36"/>
            <p:cNvSpPr txBox="1"/>
            <p:nvPr/>
          </p:nvSpPr>
          <p:spPr>
            <a:xfrm>
              <a:off x="0" y="2335167"/>
              <a:ext cx="18225000" cy="169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Surround yourself with experts and mentors. A strong team will support your growth and help you navigate challenges.</a:t>
              </a:r>
              <a:endParaRPr/>
            </a:p>
          </p:txBody>
        </p:sp>
      </p:grpSp>
      <p:grpSp>
        <p:nvGrpSpPr>
          <p:cNvPr id="641" name="Google Shape;641;p36"/>
          <p:cNvGrpSpPr/>
          <p:nvPr/>
        </p:nvGrpSpPr>
        <p:grpSpPr>
          <a:xfrm>
            <a:off x="12293553" y="-443380"/>
            <a:ext cx="5994447" cy="5125459"/>
            <a:chOff x="0" y="0"/>
            <a:chExt cx="7992595" cy="6833945"/>
          </a:xfrm>
        </p:grpSpPr>
        <p:sp>
          <p:nvSpPr>
            <p:cNvPr id="642" name="Google Shape;642;p36"/>
            <p:cNvSpPr/>
            <p:nvPr/>
          </p:nvSpPr>
          <p:spPr>
            <a:xfrm rot="10800000">
              <a:off x="1662677" y="514155"/>
              <a:ext cx="6329918" cy="6319790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7827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" name="Google Shape;643;p36"/>
            <p:cNvSpPr/>
            <p:nvPr/>
          </p:nvSpPr>
          <p:spPr>
            <a:xfrm rot="-2700000">
              <a:off x="2636961" y="-1071046"/>
              <a:ext cx="72446" cy="7488461"/>
            </a:xfrm>
            <a:prstGeom prst="rect">
              <a:avLst/>
            </a:prstGeom>
            <a:solidFill>
              <a:srgbClr val="FFFB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4" name="Google Shape;644;p36"/>
          <p:cNvGrpSpPr/>
          <p:nvPr/>
        </p:nvGrpSpPr>
        <p:grpSpPr>
          <a:xfrm>
            <a:off x="6094788" y="5080430"/>
            <a:ext cx="9461967" cy="3477037"/>
            <a:chOff x="-5560133" y="-2047508"/>
            <a:chExt cx="10335300" cy="4636050"/>
          </a:xfrm>
        </p:grpSpPr>
        <p:sp>
          <p:nvSpPr>
            <p:cNvPr id="645" name="Google Shape;645;p36"/>
            <p:cNvSpPr txBox="1"/>
            <p:nvPr/>
          </p:nvSpPr>
          <p:spPr>
            <a:xfrm>
              <a:off x="-5560133" y="-2047508"/>
              <a:ext cx="103353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BUSINESS &amp; NETWORKING RESOURCES</a:t>
              </a:r>
              <a:endParaRPr/>
            </a:p>
          </p:txBody>
        </p:sp>
        <p:sp>
          <p:nvSpPr>
            <p:cNvPr id="646" name="Google Shape;646;p36"/>
            <p:cNvSpPr txBox="1"/>
            <p:nvPr/>
          </p:nvSpPr>
          <p:spPr>
            <a:xfrm>
              <a:off x="-5560133" y="-797859"/>
              <a:ext cx="10335300" cy="338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marR="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Open Sans"/>
                <a:buChar char="●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SCORE Small Business Association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marR="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Open Sans"/>
                <a:buChar char="●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Women’s Business Center (WBCs)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Open Sans"/>
                <a:buChar char="●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Chamber of Commerce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4191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BF0"/>
                </a:buClr>
                <a:buSzPts val="3000"/>
                <a:buFont typeface="Open Sans"/>
                <a:buChar char="●"/>
              </a:pP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Networking Groups</a:t>
              </a:r>
              <a:endParaRPr sz="30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647" name="Google Shape;647;p36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76E"/>
        </a:solidFill>
        <a:effectLst/>
      </p:bgPr>
    </p:bg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2" name="Google Shape;652;g2daefa209d5_0_0"/>
          <p:cNvGrpSpPr/>
          <p:nvPr/>
        </p:nvGrpSpPr>
        <p:grpSpPr>
          <a:xfrm>
            <a:off x="1028700" y="5236657"/>
            <a:ext cx="7751475" cy="2846200"/>
            <a:chOff x="0" y="-28575"/>
            <a:chExt cx="10335300" cy="3794933"/>
          </a:xfrm>
        </p:grpSpPr>
        <p:sp>
          <p:nvSpPr>
            <p:cNvPr id="653" name="Google Shape;653;g2daefa209d5_0_0"/>
            <p:cNvSpPr txBox="1"/>
            <p:nvPr/>
          </p:nvSpPr>
          <p:spPr>
            <a:xfrm>
              <a:off x="0" y="-28575"/>
              <a:ext cx="103353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CANDACE WEBB</a:t>
              </a:r>
              <a:endParaRPr/>
            </a:p>
          </p:txBody>
        </p:sp>
        <p:sp>
          <p:nvSpPr>
            <p:cNvPr id="654" name="Google Shape;654;g2daefa209d5_0_0"/>
            <p:cNvSpPr txBox="1"/>
            <p:nvPr/>
          </p:nvSpPr>
          <p:spPr>
            <a:xfrm>
              <a:off x="0" y="1303658"/>
              <a:ext cx="103353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Owner, TLC Credentialing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candace@tlccredandconsulting.com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https://www.tlccredandconsulting.com/ </a:t>
              </a:r>
              <a:endParaRPr/>
            </a:p>
          </p:txBody>
        </p:sp>
      </p:grpSp>
      <p:grpSp>
        <p:nvGrpSpPr>
          <p:cNvPr id="655" name="Google Shape;655;g2daefa209d5_0_0"/>
          <p:cNvGrpSpPr/>
          <p:nvPr/>
        </p:nvGrpSpPr>
        <p:grpSpPr>
          <a:xfrm>
            <a:off x="1028700" y="1028700"/>
            <a:ext cx="10559025" cy="2382965"/>
            <a:chOff x="0" y="0"/>
            <a:chExt cx="14078700" cy="3177286"/>
          </a:xfrm>
        </p:grpSpPr>
        <p:sp>
          <p:nvSpPr>
            <p:cNvPr id="656" name="Google Shape;656;g2daefa209d5_0_0"/>
            <p:cNvSpPr txBox="1"/>
            <p:nvPr/>
          </p:nvSpPr>
          <p:spPr>
            <a:xfrm>
              <a:off x="0" y="0"/>
              <a:ext cx="14078400" cy="133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5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WE GOT YOUR BACK!</a:t>
              </a:r>
              <a:endParaRPr/>
            </a:p>
          </p:txBody>
        </p:sp>
        <p:sp>
          <p:nvSpPr>
            <p:cNvPr id="657" name="Google Shape;657;g2daefa209d5_0_0"/>
            <p:cNvSpPr txBox="1"/>
            <p:nvPr/>
          </p:nvSpPr>
          <p:spPr>
            <a:xfrm>
              <a:off x="0" y="2064886"/>
              <a:ext cx="14078700" cy="11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WE’RE HERE TO HELP YOU SUCCEED.</a:t>
              </a:r>
              <a:endParaRPr/>
            </a:p>
          </p:txBody>
        </p:sp>
      </p:grpSp>
      <p:grpSp>
        <p:nvGrpSpPr>
          <p:cNvPr id="658" name="Google Shape;658;g2daefa209d5_0_0"/>
          <p:cNvGrpSpPr/>
          <p:nvPr/>
        </p:nvGrpSpPr>
        <p:grpSpPr>
          <a:xfrm>
            <a:off x="12293553" y="-443435"/>
            <a:ext cx="5994446" cy="5125513"/>
            <a:chOff x="0" y="-73"/>
            <a:chExt cx="7992595" cy="6834018"/>
          </a:xfrm>
        </p:grpSpPr>
        <p:sp>
          <p:nvSpPr>
            <p:cNvPr id="659" name="Google Shape;659;g2daefa209d5_0_0"/>
            <p:cNvSpPr/>
            <p:nvPr/>
          </p:nvSpPr>
          <p:spPr>
            <a:xfrm rot="10800000">
              <a:off x="1658470" y="509955"/>
              <a:ext cx="6334125" cy="6323990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7827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0" name="Google Shape;660;g2daefa209d5_0_0"/>
            <p:cNvSpPr/>
            <p:nvPr/>
          </p:nvSpPr>
          <p:spPr>
            <a:xfrm rot="-2700000">
              <a:off x="2636875" y="-1071053"/>
              <a:ext cx="72549" cy="7488261"/>
            </a:xfrm>
            <a:prstGeom prst="rect">
              <a:avLst/>
            </a:prstGeom>
            <a:solidFill>
              <a:srgbClr val="FFFB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1" name="Google Shape;661;g2daefa209d5_0_0"/>
          <p:cNvGrpSpPr/>
          <p:nvPr/>
        </p:nvGrpSpPr>
        <p:grpSpPr>
          <a:xfrm>
            <a:off x="9646012" y="5236657"/>
            <a:ext cx="7751475" cy="2846200"/>
            <a:chOff x="0" y="-28575"/>
            <a:chExt cx="10335300" cy="3794933"/>
          </a:xfrm>
        </p:grpSpPr>
        <p:sp>
          <p:nvSpPr>
            <p:cNvPr id="662" name="Google Shape;662;g2daefa209d5_0_0"/>
            <p:cNvSpPr txBox="1"/>
            <p:nvPr/>
          </p:nvSpPr>
          <p:spPr>
            <a:xfrm>
              <a:off x="0" y="-28575"/>
              <a:ext cx="103353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NICOLE KURTZ</a:t>
              </a:r>
              <a:endParaRPr/>
            </a:p>
          </p:txBody>
        </p:sp>
        <p:sp>
          <p:nvSpPr>
            <p:cNvPr id="663" name="Google Shape;663;g2daefa209d5_0_0"/>
            <p:cNvSpPr txBox="1"/>
            <p:nvPr/>
          </p:nvSpPr>
          <p:spPr>
            <a:xfrm>
              <a:off x="0" y="1303658"/>
              <a:ext cx="103353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Owner, Aducate </a:t>
              </a:r>
              <a:r>
                <a:rPr lang="en-US" sz="30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Digital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nicole@aducatedigital.com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https://www.aducatedigital.com</a:t>
              </a:r>
              <a:endParaRPr/>
            </a:p>
          </p:txBody>
        </p:sp>
      </p:grpSp>
      <p:sp>
        <p:nvSpPr>
          <p:cNvPr id="664" name="Google Shape;664;g2daefa209d5_0_0"/>
          <p:cNvSpPr/>
          <p:nvPr/>
        </p:nvSpPr>
        <p:spPr>
          <a:xfrm>
            <a:off x="173375" y="9467720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76E"/>
        </a:solidFill>
        <a:effectLst/>
      </p:bgPr>
    </p:bg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9" name="Google Shape;669;g2e860a06af8_0_0"/>
          <p:cNvGrpSpPr/>
          <p:nvPr/>
        </p:nvGrpSpPr>
        <p:grpSpPr>
          <a:xfrm>
            <a:off x="1028700" y="1028700"/>
            <a:ext cx="10558800" cy="7527150"/>
            <a:chOff x="0" y="0"/>
            <a:chExt cx="14078400" cy="10036200"/>
          </a:xfrm>
        </p:grpSpPr>
        <p:sp>
          <p:nvSpPr>
            <p:cNvPr id="670" name="Google Shape;670;g2e860a06af8_0_0"/>
            <p:cNvSpPr txBox="1"/>
            <p:nvPr/>
          </p:nvSpPr>
          <p:spPr>
            <a:xfrm>
              <a:off x="0" y="0"/>
              <a:ext cx="14078400" cy="133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5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WE GOT YOUR BACK!</a:t>
              </a:r>
              <a:endParaRPr/>
            </a:p>
          </p:txBody>
        </p:sp>
        <p:sp>
          <p:nvSpPr>
            <p:cNvPr id="671" name="Google Shape;671;g2e860a06af8_0_0"/>
            <p:cNvSpPr txBox="1"/>
            <p:nvPr/>
          </p:nvSpPr>
          <p:spPr>
            <a:xfrm>
              <a:off x="0" y="2064900"/>
              <a:ext cx="13899600" cy="797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0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SCHEDULE A TIME TO CHAT WITH US.</a:t>
              </a:r>
              <a:endParaRPr sz="3600" b="0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Book a 30 minute 1-on-1 session </a:t>
              </a:r>
              <a:endParaRPr sz="36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with Candace and Nicole.</a:t>
              </a:r>
              <a:endParaRPr sz="36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July 24th from 9am-4:30pm</a:t>
              </a:r>
              <a:r>
                <a:rPr lang="en-US" sz="36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 CT</a:t>
              </a:r>
              <a:endParaRPr sz="3600" b="1" i="0" u="none" strike="noStrike" cap="none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FFFB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u="sng">
                  <a:solidFill>
                    <a:srgbClr val="00FFFF"/>
                  </a:solidFill>
                  <a:latin typeface="Open Sans"/>
                  <a:ea typeface="Open Sans"/>
                  <a:cs typeface="Open Sans"/>
                  <a:sym typeface="Open Sans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Sign Up Link</a:t>
              </a:r>
              <a:endParaRPr sz="3600" b="1">
                <a:solidFill>
                  <a:srgbClr val="00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g2e860a06af8_0_0"/>
          <p:cNvGrpSpPr/>
          <p:nvPr/>
        </p:nvGrpSpPr>
        <p:grpSpPr>
          <a:xfrm>
            <a:off x="12293553" y="-443435"/>
            <a:ext cx="5994446" cy="5125513"/>
            <a:chOff x="0" y="-73"/>
            <a:chExt cx="7992595" cy="6834018"/>
          </a:xfrm>
        </p:grpSpPr>
        <p:sp>
          <p:nvSpPr>
            <p:cNvPr id="673" name="Google Shape;673;g2e860a06af8_0_0"/>
            <p:cNvSpPr/>
            <p:nvPr/>
          </p:nvSpPr>
          <p:spPr>
            <a:xfrm rot="10800000">
              <a:off x="1658470" y="509955"/>
              <a:ext cx="6334125" cy="6323990"/>
            </a:xfrm>
            <a:custGeom>
              <a:avLst/>
              <a:gdLst/>
              <a:ahLst/>
              <a:cxnLst/>
              <a:rect l="l" t="t" r="r" b="b"/>
              <a:pathLst>
                <a:path w="6350000" h="6339840" extrusionOk="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7827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4" name="Google Shape;674;g2e860a06af8_0_0"/>
            <p:cNvSpPr/>
            <p:nvPr/>
          </p:nvSpPr>
          <p:spPr>
            <a:xfrm rot="-2700000">
              <a:off x="2636875" y="-1071053"/>
              <a:ext cx="72549" cy="7488261"/>
            </a:xfrm>
            <a:prstGeom prst="rect">
              <a:avLst/>
            </a:prstGeom>
            <a:solidFill>
              <a:srgbClr val="FFFB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5" name="Google Shape;675;g2e860a06af8_0_0"/>
          <p:cNvSpPr/>
          <p:nvPr/>
        </p:nvSpPr>
        <p:spPr>
          <a:xfrm>
            <a:off x="173375" y="9467720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76" name="Google Shape;676;g2e860a06af8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39126" y="2247618"/>
            <a:ext cx="5994450" cy="6226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331" b="-9330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37" name="Google Shape;137;p5"/>
          <p:cNvGrpSpPr/>
          <p:nvPr/>
        </p:nvGrpSpPr>
        <p:grpSpPr>
          <a:xfrm>
            <a:off x="1607612" y="4010322"/>
            <a:ext cx="15121587" cy="2508506"/>
            <a:chOff x="0" y="-114300"/>
            <a:chExt cx="20162116" cy="3344675"/>
          </a:xfrm>
        </p:grpSpPr>
        <p:sp>
          <p:nvSpPr>
            <p:cNvPr id="138" name="Google Shape;138;p5"/>
            <p:cNvSpPr txBox="1"/>
            <p:nvPr/>
          </p:nvSpPr>
          <p:spPr>
            <a:xfrm>
              <a:off x="0" y="-114300"/>
              <a:ext cx="20162116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WOULD YOU DO?</a:t>
              </a:r>
              <a:endParaRPr/>
            </a:p>
          </p:txBody>
        </p:sp>
        <p:sp>
          <p:nvSpPr>
            <p:cNvPr id="139" name="Google Shape;139;p5"/>
            <p:cNvSpPr txBox="1"/>
            <p:nvPr/>
          </p:nvSpPr>
          <p:spPr>
            <a:xfrm>
              <a:off x="3073247" y="2552975"/>
              <a:ext cx="139506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A REAL-WORLD </a:t>
              </a:r>
              <a:r>
                <a:rPr lang="en-US" sz="3300" b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INSURANCE C</a:t>
              </a: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HALLENGE</a:t>
              </a:r>
              <a:endParaRPr/>
            </a:p>
          </p:txBody>
        </p:sp>
      </p:grpSp>
      <p:sp>
        <p:nvSpPr>
          <p:cNvPr id="140" name="Google Shape;140;p5"/>
          <p:cNvSpPr/>
          <p:nvPr/>
        </p:nvSpPr>
        <p:spPr>
          <a:xfrm rot="10800000">
            <a:off x="6583139" y="-542820"/>
            <a:ext cx="5121721" cy="2343757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1" name="Google Shape;141;p5"/>
          <p:cNvSpPr/>
          <p:nvPr/>
        </p:nvSpPr>
        <p:spPr>
          <a:xfrm>
            <a:off x="9143994" y="8584050"/>
            <a:ext cx="48900" cy="1308000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"/>
          <p:cNvSpPr/>
          <p:nvPr/>
        </p:nvSpPr>
        <p:spPr>
          <a:xfrm>
            <a:off x="154100" y="933574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6"/>
          <p:cNvGrpSpPr/>
          <p:nvPr/>
        </p:nvGrpSpPr>
        <p:grpSpPr>
          <a:xfrm>
            <a:off x="661328" y="2932624"/>
            <a:ext cx="9311660" cy="4968718"/>
            <a:chOff x="0" y="-28575"/>
            <a:chExt cx="12415547" cy="6624958"/>
          </a:xfrm>
        </p:grpSpPr>
        <p:sp>
          <p:nvSpPr>
            <p:cNvPr id="148" name="Google Shape;148;p6"/>
            <p:cNvSpPr txBox="1"/>
            <p:nvPr/>
          </p:nvSpPr>
          <p:spPr>
            <a:xfrm>
              <a:off x="0" y="-28575"/>
              <a:ext cx="12415547" cy="696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INSURANCE FLIP-FLOP</a:t>
              </a:r>
              <a:endParaRPr/>
            </a:p>
          </p:txBody>
        </p:sp>
        <p:sp>
          <p:nvSpPr>
            <p:cNvPr id="149" name="Google Shape;149;p6"/>
            <p:cNvSpPr txBox="1"/>
            <p:nvPr/>
          </p:nvSpPr>
          <p:spPr>
            <a:xfrm>
              <a:off x="0" y="1303658"/>
              <a:ext cx="12415547" cy="5292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6476E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Originally on </a:t>
              </a:r>
              <a:r>
                <a:rPr lang="en-US" sz="30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Mom’s BCBS insurance</a:t>
              </a: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 in April.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6476E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Mom lost job, Timmy switched to </a:t>
              </a:r>
              <a:r>
                <a:rPr lang="en-US" sz="30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Dad’s United insurance.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6476E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August: Mom gets new job. </a:t>
              </a:r>
              <a:r>
                <a:rPr lang="en-US" sz="30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Timmy now on Aetna</a:t>
              </a:r>
              <a:endParaRPr/>
            </a:p>
          </p:txBody>
        </p:sp>
      </p:grpSp>
      <p:grpSp>
        <p:nvGrpSpPr>
          <p:cNvPr id="150" name="Google Shape;150;p6"/>
          <p:cNvGrpSpPr/>
          <p:nvPr/>
        </p:nvGrpSpPr>
        <p:grpSpPr>
          <a:xfrm>
            <a:off x="10266925" y="2381024"/>
            <a:ext cx="8444590" cy="7353232"/>
            <a:chOff x="0" y="-38100"/>
            <a:chExt cx="2224075" cy="1754948"/>
          </a:xfrm>
        </p:grpSpPr>
        <p:sp>
          <p:nvSpPr>
            <p:cNvPr id="151" name="Google Shape;151;p6"/>
            <p:cNvSpPr/>
            <p:nvPr/>
          </p:nvSpPr>
          <p:spPr>
            <a:xfrm>
              <a:off x="0" y="0"/>
              <a:ext cx="2224075" cy="1716848"/>
            </a:xfrm>
            <a:custGeom>
              <a:avLst/>
              <a:gdLst/>
              <a:ahLst/>
              <a:cxnLst/>
              <a:rect l="l" t="t" r="r" b="b"/>
              <a:pathLst>
                <a:path w="2224075" h="1716848" extrusionOk="0">
                  <a:moveTo>
                    <a:pt x="0" y="0"/>
                  </a:moveTo>
                  <a:lnTo>
                    <a:pt x="2224075" y="0"/>
                  </a:lnTo>
                  <a:lnTo>
                    <a:pt x="2224075" y="1716848"/>
                  </a:lnTo>
                  <a:lnTo>
                    <a:pt x="0" y="1716848"/>
                  </a:lnTo>
                  <a:close/>
                </a:path>
              </a:pathLst>
            </a:custGeom>
            <a:solidFill>
              <a:srgbClr val="E07827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Google Shape;152;p6"/>
            <p:cNvSpPr txBox="1"/>
            <p:nvPr/>
          </p:nvSpPr>
          <p:spPr>
            <a:xfrm>
              <a:off x="0" y="-38100"/>
              <a:ext cx="2224075" cy="17549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" name="Google Shape;153;p6"/>
          <p:cNvSpPr txBox="1"/>
          <p:nvPr/>
        </p:nvSpPr>
        <p:spPr>
          <a:xfrm>
            <a:off x="1028700" y="1023938"/>
            <a:ext cx="14013896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Little Timmy’s Insurance Case</a:t>
            </a:r>
            <a:endParaRPr/>
          </a:p>
        </p:txBody>
      </p:sp>
      <p:grpSp>
        <p:nvGrpSpPr>
          <p:cNvPr id="154" name="Google Shape;154;p6"/>
          <p:cNvGrpSpPr/>
          <p:nvPr/>
        </p:nvGrpSpPr>
        <p:grpSpPr>
          <a:xfrm>
            <a:off x="10733752" y="2932624"/>
            <a:ext cx="7093226" cy="6111718"/>
            <a:chOff x="0" y="-28575"/>
            <a:chExt cx="9457635" cy="8148958"/>
          </a:xfrm>
        </p:grpSpPr>
        <p:sp>
          <p:nvSpPr>
            <p:cNvPr id="155" name="Google Shape;155;p6"/>
            <p:cNvSpPr txBox="1"/>
            <p:nvPr/>
          </p:nvSpPr>
          <p:spPr>
            <a:xfrm>
              <a:off x="0" y="-28575"/>
              <a:ext cx="94575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A</a:t>
              </a:r>
              <a:r>
                <a:rPr lang="en-US" sz="3300" b="1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S </a:t>
              </a:r>
              <a:r>
                <a:rPr lang="en-US" sz="3300" b="1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THE BUSINESS OWNER,</a:t>
              </a:r>
              <a:endParaRPr/>
            </a:p>
          </p:txBody>
        </p:sp>
        <p:sp>
          <p:nvSpPr>
            <p:cNvPr id="156" name="Google Shape;156;p6"/>
            <p:cNvSpPr txBox="1"/>
            <p:nvPr/>
          </p:nvSpPr>
          <p:spPr>
            <a:xfrm>
              <a:off x="0" y="1303658"/>
              <a:ext cx="9457635" cy="681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You are unaware of the insurance flip flop.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You submit a claim to BCBS and the claim gets rejected.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647700" marR="0" lvl="1" indent="-3238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AE0D4"/>
                </a:buClr>
                <a:buSzPts val="3000"/>
                <a:buFont typeface="Arial"/>
                <a:buChar char="•"/>
              </a:pPr>
              <a:r>
                <a:rPr lang="en-US" sz="3000" b="0" i="0" u="none" strike="noStrike" cap="none">
                  <a:solidFill>
                    <a:srgbClr val="EAE0D4"/>
                  </a:solidFill>
                  <a:latin typeface="Open Sans"/>
                  <a:ea typeface="Open Sans"/>
                  <a:cs typeface="Open Sans"/>
                  <a:sym typeface="Open Sans"/>
                </a:rPr>
                <a:t>You must now resubmit and start over.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EAE0D4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57" name="Google Shape;157;p6"/>
          <p:cNvSpPr/>
          <p:nvPr/>
        </p:nvSpPr>
        <p:spPr>
          <a:xfrm>
            <a:off x="77075" y="935499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331" b="-9330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63" name="Google Shape;163;p7"/>
          <p:cNvGrpSpPr/>
          <p:nvPr/>
        </p:nvGrpSpPr>
        <p:grpSpPr>
          <a:xfrm>
            <a:off x="1607612" y="4010322"/>
            <a:ext cx="15121587" cy="2522902"/>
            <a:chOff x="0" y="-114300"/>
            <a:chExt cx="20162116" cy="3363870"/>
          </a:xfrm>
        </p:grpSpPr>
        <p:sp>
          <p:nvSpPr>
            <p:cNvPr id="164" name="Google Shape;164;p7"/>
            <p:cNvSpPr txBox="1"/>
            <p:nvPr/>
          </p:nvSpPr>
          <p:spPr>
            <a:xfrm>
              <a:off x="0" y="-114300"/>
              <a:ext cx="20162116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TIMMY IS ONLY </a:t>
              </a:r>
              <a:r>
                <a:rPr lang="en-US" sz="60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ONE</a:t>
              </a:r>
              <a:r>
                <a:rPr lang="en-US" sz="60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 OF YOUR CLIENTS</a:t>
              </a:r>
              <a:endParaRPr/>
            </a:p>
          </p:txBody>
        </p:sp>
        <p:sp>
          <p:nvSpPr>
            <p:cNvPr id="165" name="Google Shape;165;p7"/>
            <p:cNvSpPr txBox="1"/>
            <p:nvPr/>
          </p:nvSpPr>
          <p:spPr>
            <a:xfrm>
              <a:off x="3073247" y="2552975"/>
              <a:ext cx="13950540" cy="696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YOU HAVE 20 OTHERS TO SERVE</a:t>
              </a:r>
              <a:endParaRPr/>
            </a:p>
          </p:txBody>
        </p:sp>
      </p:grpSp>
      <p:sp>
        <p:nvSpPr>
          <p:cNvPr id="166" name="Google Shape;166;p7"/>
          <p:cNvSpPr/>
          <p:nvPr/>
        </p:nvSpPr>
        <p:spPr>
          <a:xfrm rot="10800000">
            <a:off x="6583139" y="-542820"/>
            <a:ext cx="5121721" cy="2343757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7" name="Google Shape;167;p7"/>
          <p:cNvSpPr/>
          <p:nvPr/>
        </p:nvSpPr>
        <p:spPr>
          <a:xfrm>
            <a:off x="9119594" y="8892275"/>
            <a:ext cx="48900" cy="1308000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7"/>
          <p:cNvSpPr/>
          <p:nvPr/>
        </p:nvSpPr>
        <p:spPr>
          <a:xfrm>
            <a:off x="231175" y="939354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"/>
          <p:cNvSpPr txBox="1"/>
          <p:nvPr/>
        </p:nvSpPr>
        <p:spPr>
          <a:xfrm>
            <a:off x="1028700" y="1023938"/>
            <a:ext cx="14013896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 b="1" i="0" u="none" strike="noStrike" cap="none">
                <a:solidFill>
                  <a:srgbClr val="E07827"/>
                </a:solidFill>
                <a:latin typeface="Open Sans"/>
                <a:ea typeface="Open Sans"/>
                <a:cs typeface="Open Sans"/>
                <a:sym typeface="Open Sans"/>
              </a:rPr>
              <a:t>WHAT WOULD YOU DO?</a:t>
            </a:r>
            <a:endParaRPr/>
          </a:p>
        </p:txBody>
      </p:sp>
      <p:grpSp>
        <p:nvGrpSpPr>
          <p:cNvPr id="174" name="Google Shape;174;p8"/>
          <p:cNvGrpSpPr/>
          <p:nvPr/>
        </p:nvGrpSpPr>
        <p:grpSpPr>
          <a:xfrm>
            <a:off x="6046779" y="2954055"/>
            <a:ext cx="6194442" cy="6681111"/>
            <a:chOff x="0" y="0"/>
            <a:chExt cx="8259257" cy="8908147"/>
          </a:xfrm>
        </p:grpSpPr>
        <p:sp>
          <p:nvSpPr>
            <p:cNvPr id="175" name="Google Shape;175;p8"/>
            <p:cNvSpPr/>
            <p:nvPr/>
          </p:nvSpPr>
          <p:spPr>
            <a:xfrm>
              <a:off x="0" y="0"/>
              <a:ext cx="65082" cy="8908147"/>
            </a:xfrm>
            <a:prstGeom prst="rect">
              <a:avLst/>
            </a:prstGeom>
            <a:solidFill>
              <a:srgbClr val="364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8194175" y="0"/>
              <a:ext cx="65082" cy="8908147"/>
            </a:xfrm>
            <a:prstGeom prst="rect">
              <a:avLst/>
            </a:prstGeom>
            <a:solidFill>
              <a:srgbClr val="364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" name="Google Shape;177;p8"/>
          <p:cNvGrpSpPr/>
          <p:nvPr/>
        </p:nvGrpSpPr>
        <p:grpSpPr>
          <a:xfrm>
            <a:off x="6588405" y="3136107"/>
            <a:ext cx="5013485" cy="5616849"/>
            <a:chOff x="0" y="-28575"/>
            <a:chExt cx="6684646" cy="7489133"/>
          </a:xfrm>
        </p:grpSpPr>
        <p:sp>
          <p:nvSpPr>
            <p:cNvPr id="178" name="Google Shape;178;p8"/>
            <p:cNvSpPr txBox="1"/>
            <p:nvPr/>
          </p:nvSpPr>
          <p:spPr>
            <a:xfrm>
              <a:off x="0" y="-28575"/>
              <a:ext cx="6684646" cy="696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OPTION 2</a:t>
              </a:r>
              <a:endParaRPr/>
            </a:p>
          </p:txBody>
        </p:sp>
        <p:sp>
          <p:nvSpPr>
            <p:cNvPr id="179" name="Google Shape;179;p8"/>
            <p:cNvSpPr txBox="1"/>
            <p:nvPr/>
          </p:nvSpPr>
          <p:spPr>
            <a:xfrm>
              <a:off x="0" y="1303658"/>
              <a:ext cx="6684600" cy="615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Hand it off to a newly hired intern and resolve the situation.</a:t>
              </a:r>
              <a:endParaRPr sz="30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-US" sz="3000" i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Could work, but puts the intern in a tough spot 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80" name="Google Shape;180;p8"/>
          <p:cNvGrpSpPr/>
          <p:nvPr/>
        </p:nvGrpSpPr>
        <p:grpSpPr>
          <a:xfrm>
            <a:off x="661328" y="3136107"/>
            <a:ext cx="4756801" cy="6309624"/>
            <a:chOff x="0" y="-28575"/>
            <a:chExt cx="6342402" cy="8412833"/>
          </a:xfrm>
        </p:grpSpPr>
        <p:sp>
          <p:nvSpPr>
            <p:cNvPr id="181" name="Google Shape;181;p8"/>
            <p:cNvSpPr txBox="1"/>
            <p:nvPr/>
          </p:nvSpPr>
          <p:spPr>
            <a:xfrm>
              <a:off x="0" y="-28575"/>
              <a:ext cx="6342402" cy="696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OPTION 1</a:t>
              </a:r>
              <a:endParaRPr/>
            </a:p>
          </p:txBody>
        </p:sp>
        <p:sp>
          <p:nvSpPr>
            <p:cNvPr id="182" name="Google Shape;182;p8"/>
            <p:cNvSpPr txBox="1"/>
            <p:nvPr/>
          </p:nvSpPr>
          <p:spPr>
            <a:xfrm>
              <a:off x="0" y="1303658"/>
              <a:ext cx="6342300" cy="708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You personally spend time on the phone with insurance to solve the problem.</a:t>
              </a:r>
              <a:endParaRPr sz="30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-US" sz="3000" i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Ethical - but slows you down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83" name="Google Shape;183;p8"/>
          <p:cNvGrpSpPr/>
          <p:nvPr/>
        </p:nvGrpSpPr>
        <p:grpSpPr>
          <a:xfrm>
            <a:off x="12869325" y="3529488"/>
            <a:ext cx="4720367" cy="4231537"/>
            <a:chOff x="0" y="-28575"/>
            <a:chExt cx="6293822" cy="5642050"/>
          </a:xfrm>
        </p:grpSpPr>
        <p:sp>
          <p:nvSpPr>
            <p:cNvPr id="184" name="Google Shape;184;p8"/>
            <p:cNvSpPr txBox="1"/>
            <p:nvPr/>
          </p:nvSpPr>
          <p:spPr>
            <a:xfrm>
              <a:off x="0" y="-28575"/>
              <a:ext cx="6293822" cy="696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OPTION 3</a:t>
              </a:r>
              <a:endParaRPr/>
            </a:p>
          </p:txBody>
        </p:sp>
        <p:sp>
          <p:nvSpPr>
            <p:cNvPr id="185" name="Google Shape;185;p8"/>
            <p:cNvSpPr txBox="1"/>
            <p:nvPr/>
          </p:nvSpPr>
          <p:spPr>
            <a:xfrm>
              <a:off x="0" y="1303675"/>
              <a:ext cx="6005700" cy="430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0" i="0" u="none" strike="noStrike" cap="none">
                  <a:solidFill>
                    <a:srgbClr val="36476E"/>
                  </a:solidFill>
                  <a:latin typeface="Open Sans"/>
                  <a:ea typeface="Open Sans"/>
                  <a:cs typeface="Open Sans"/>
                  <a:sym typeface="Open Sans"/>
                </a:rPr>
                <a:t>Discharge Timmy so you don’t have to deal with it.</a:t>
              </a:r>
              <a:endParaRPr sz="3000" b="0" i="0" u="none" strike="noStrike" cap="none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-US" sz="3000" i="1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Fastest solution, but unethical</a:t>
              </a:r>
              <a:endParaRPr sz="3000">
                <a:solidFill>
                  <a:srgbClr val="36476E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86" name="Google Shape;186;p8"/>
          <p:cNvSpPr/>
          <p:nvPr/>
        </p:nvSpPr>
        <p:spPr>
          <a:xfrm rot="-5400000">
            <a:off x="15028831" y="613569"/>
            <a:ext cx="5121721" cy="2343757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36476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7" name="Google Shape;187;p8"/>
          <p:cNvSpPr/>
          <p:nvPr/>
        </p:nvSpPr>
        <p:spPr>
          <a:xfrm>
            <a:off x="134850" y="9354995"/>
            <a:ext cx="2452529" cy="680324"/>
          </a:xfrm>
          <a:custGeom>
            <a:avLst/>
            <a:gdLst/>
            <a:ahLst/>
            <a:cxnLst/>
            <a:rect l="l" t="t" r="r" b="b"/>
            <a:pathLst>
              <a:path w="4139289" h="1148227" extrusionOk="0">
                <a:moveTo>
                  <a:pt x="0" y="0"/>
                </a:moveTo>
                <a:lnTo>
                  <a:pt x="4139289" y="0"/>
                </a:lnTo>
                <a:lnTo>
                  <a:pt x="4139289" y="1148228"/>
                </a:lnTo>
                <a:lnTo>
                  <a:pt x="0" y="1148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daefa209d5_0_19"/>
          <p:cNvSpPr/>
          <p:nvPr/>
        </p:nvSpPr>
        <p:spPr>
          <a:xfrm>
            <a:off x="-295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328" b="-9328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93" name="Google Shape;193;g2daefa209d5_0_19"/>
          <p:cNvGrpSpPr/>
          <p:nvPr/>
        </p:nvGrpSpPr>
        <p:grpSpPr>
          <a:xfrm>
            <a:off x="1607612" y="4010322"/>
            <a:ext cx="15121575" cy="2508506"/>
            <a:chOff x="0" y="-114300"/>
            <a:chExt cx="20162100" cy="3344675"/>
          </a:xfrm>
        </p:grpSpPr>
        <p:sp>
          <p:nvSpPr>
            <p:cNvPr id="194" name="Google Shape;194;g2daefa209d5_0_19"/>
            <p:cNvSpPr txBox="1"/>
            <p:nvPr/>
          </p:nvSpPr>
          <p:spPr>
            <a:xfrm>
              <a:off x="0" y="-114300"/>
              <a:ext cx="201621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i="0" u="none" strike="noStrike" cap="none">
                  <a:solidFill>
                    <a:srgbClr val="FFFBF0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WOULD YOU DO?</a:t>
              </a:r>
              <a:endParaRPr/>
            </a:p>
          </p:txBody>
        </p:sp>
        <p:sp>
          <p:nvSpPr>
            <p:cNvPr id="195" name="Google Shape;195;g2daefa209d5_0_19"/>
            <p:cNvSpPr txBox="1"/>
            <p:nvPr/>
          </p:nvSpPr>
          <p:spPr>
            <a:xfrm>
              <a:off x="3073247" y="2552975"/>
              <a:ext cx="139506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 b="1" i="0" u="none" strike="noStrike" cap="none">
                  <a:solidFill>
                    <a:srgbClr val="E07827"/>
                  </a:solidFill>
                  <a:latin typeface="Open Sans"/>
                  <a:ea typeface="Open Sans"/>
                  <a:cs typeface="Open Sans"/>
                  <a:sym typeface="Open Sans"/>
                </a:rPr>
                <a:t>A REAL-WORLD MARKETING CHALLENGE</a:t>
              </a:r>
              <a:endParaRPr/>
            </a:p>
          </p:txBody>
        </p:sp>
      </p:grpSp>
      <p:sp>
        <p:nvSpPr>
          <p:cNvPr id="196" name="Google Shape;196;g2daefa209d5_0_19"/>
          <p:cNvSpPr/>
          <p:nvPr/>
        </p:nvSpPr>
        <p:spPr>
          <a:xfrm rot="10800000">
            <a:off x="6577235" y="-536181"/>
            <a:ext cx="5127625" cy="2337118"/>
          </a:xfrm>
          <a:custGeom>
            <a:avLst/>
            <a:gdLst/>
            <a:ahLst/>
            <a:cxnLst/>
            <a:rect l="l" t="t" r="r" b="b"/>
            <a:pathLst>
              <a:path w="6350000" h="5499100" extrusionOk="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close/>
              </a:path>
            </a:pathLst>
          </a:custGeom>
          <a:solidFill>
            <a:srgbClr val="E0782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7" name="Google Shape;197;g2daefa209d5_0_19"/>
          <p:cNvSpPr/>
          <p:nvPr/>
        </p:nvSpPr>
        <p:spPr>
          <a:xfrm>
            <a:off x="9143932" y="8728225"/>
            <a:ext cx="48900" cy="1308000"/>
          </a:xfrm>
          <a:prstGeom prst="rect">
            <a:avLst/>
          </a:prstGeom>
          <a:solidFill>
            <a:srgbClr val="E078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2daefa209d5_0_19"/>
          <p:cNvSpPr/>
          <p:nvPr/>
        </p:nvSpPr>
        <p:spPr>
          <a:xfrm>
            <a:off x="56947" y="9175451"/>
            <a:ext cx="2784173" cy="1111552"/>
          </a:xfrm>
          <a:custGeom>
            <a:avLst/>
            <a:gdLst/>
            <a:ahLst/>
            <a:cxnLst/>
            <a:rect l="l" t="t" r="r" b="b"/>
            <a:pathLst>
              <a:path w="4186726" h="1671507" extrusionOk="0">
                <a:moveTo>
                  <a:pt x="0" y="0"/>
                </a:moveTo>
                <a:lnTo>
                  <a:pt x="4186726" y="0"/>
                </a:lnTo>
                <a:lnTo>
                  <a:pt x="4186726" y="1671506"/>
                </a:lnTo>
                <a:lnTo>
                  <a:pt x="0" y="1671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1572</Words>
  <Application>Microsoft Office PowerPoint</Application>
  <PresentationFormat>Custom</PresentationFormat>
  <Paragraphs>278</Paragraphs>
  <Slides>44</Slides>
  <Notes>44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Nicole Kurtz</cp:lastModifiedBy>
  <cp:revision>47</cp:revision>
  <dcterms:created xsi:type="dcterms:W3CDTF">2006-08-16T00:00:00Z</dcterms:created>
  <dcterms:modified xsi:type="dcterms:W3CDTF">2024-07-23T20:43:43Z</dcterms:modified>
</cp:coreProperties>
</file>